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8"/>
  </p:notesMasterIdLst>
  <p:handoutMasterIdLst>
    <p:handoutMasterId r:id="rId39"/>
  </p:handoutMasterIdLst>
  <p:sldIdLst>
    <p:sldId id="257" r:id="rId2"/>
    <p:sldId id="258" r:id="rId3"/>
    <p:sldId id="278" r:id="rId4"/>
    <p:sldId id="277" r:id="rId5"/>
    <p:sldId id="259" r:id="rId6"/>
    <p:sldId id="346" r:id="rId7"/>
    <p:sldId id="263" r:id="rId8"/>
    <p:sldId id="333" r:id="rId9"/>
    <p:sldId id="347" r:id="rId10"/>
    <p:sldId id="334" r:id="rId11"/>
    <p:sldId id="348" r:id="rId12"/>
    <p:sldId id="335" r:id="rId13"/>
    <p:sldId id="336" r:id="rId14"/>
    <p:sldId id="298" r:id="rId15"/>
    <p:sldId id="261" r:id="rId16"/>
    <p:sldId id="325" r:id="rId17"/>
    <p:sldId id="323" r:id="rId18"/>
    <p:sldId id="324" r:id="rId19"/>
    <p:sldId id="337" r:id="rId20"/>
    <p:sldId id="338" r:id="rId21"/>
    <p:sldId id="339" r:id="rId22"/>
    <p:sldId id="340" r:id="rId23"/>
    <p:sldId id="349" r:id="rId24"/>
    <p:sldId id="341" r:id="rId25"/>
    <p:sldId id="350" r:id="rId26"/>
    <p:sldId id="342" r:id="rId27"/>
    <p:sldId id="332" r:id="rId28"/>
    <p:sldId id="330" r:id="rId29"/>
    <p:sldId id="262" r:id="rId30"/>
    <p:sldId id="328" r:id="rId31"/>
    <p:sldId id="329" r:id="rId32"/>
    <p:sldId id="331" r:id="rId33"/>
    <p:sldId id="264" r:id="rId34"/>
    <p:sldId id="343" r:id="rId35"/>
    <p:sldId id="344" r:id="rId36"/>
    <p:sldId id="345" r:id="rId37"/>
  </p:sldIdLst>
  <p:sldSz cx="9144000" cy="6858000" type="screen4x3"/>
  <p:notesSz cx="6858000" cy="9144000"/>
  <p:defaultTextStyle>
    <a:defPPr>
      <a:defRPr lang="ru-RU"/>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6755"/>
    <a:srgbClr val="BE5E48"/>
    <a:srgbClr val="64A27B"/>
    <a:srgbClr val="08080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00" autoAdjust="0"/>
  </p:normalViewPr>
  <p:slideViewPr>
    <p:cSldViewPr>
      <p:cViewPr varScale="1">
        <p:scale>
          <a:sx n="71" d="100"/>
          <a:sy n="71" d="100"/>
        </p:scale>
        <p:origin x="1380" y="72"/>
      </p:cViewPr>
      <p:guideLst>
        <p:guide orient="horz" pos="2160"/>
        <p:guide pos="2880"/>
      </p:guideLst>
    </p:cSldViewPr>
  </p:slideViewPr>
  <p:notesTextViewPr>
    <p:cViewPr>
      <p:scale>
        <a:sx n="100" d="100"/>
        <a:sy n="100" d="100"/>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533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200"/>
            </a:lvl1pPr>
          </a:lstStyle>
          <a:p>
            <a:endParaRPr lang="en-US" altLang="en-US"/>
          </a:p>
        </p:txBody>
      </p:sp>
      <p:sp>
        <p:nvSpPr>
          <p:cNvPr id="355331"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200"/>
            </a:lvl1pPr>
          </a:lstStyle>
          <a:p>
            <a:endParaRPr lang="en-US" altLang="en-US"/>
          </a:p>
        </p:txBody>
      </p:sp>
      <p:sp>
        <p:nvSpPr>
          <p:cNvPr id="3553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ln>
          <a:effectLst/>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5533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355334"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defRPr sz="1200"/>
            </a:lvl1pPr>
          </a:lstStyle>
          <a:p>
            <a:endParaRPr lang="en-US" altLang="en-US"/>
          </a:p>
        </p:txBody>
      </p:sp>
      <p:sp>
        <p:nvSpPr>
          <p:cNvPr id="35533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lgn="r">
              <a:defRPr sz="1200"/>
            </a:lvl1pPr>
          </a:lstStyle>
          <a:p>
            <a:fld id="{65E8D07D-C6CD-4584-A970-CA28E5C32DA2}" type="slidenum">
              <a:rPr lang="en-US" altLang="en-US"/>
              <a:t>‹#›</a:t>
            </a:fld>
            <a:endParaRPr lang="en-US" alt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mn-ea"/>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mn-ea"/>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mn-ea"/>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349B3DF9-A58B-4669-ACC8-498E5D9F36D1}" type="slidenum">
              <a:rPr lang="en-US" altLang="en-US"/>
              <a:t>1</a:t>
            </a:fld>
            <a:endParaRPr lang="en-US" altLang="en-US"/>
          </a:p>
        </p:txBody>
      </p:sp>
      <p:sp>
        <p:nvSpPr>
          <p:cNvPr id="357378" name="Rectangle 2"/>
          <p:cNvSpPr>
            <a:spLocks noGrp="1" noRot="1" noChangeAspect="1" noChangeArrowheads="1" noTextEdit="1"/>
          </p:cNvSpPr>
          <p:nvPr>
            <p:ph type="sldImg"/>
          </p:nvPr>
        </p:nvSpPr>
        <p:spPr/>
      </p:sp>
      <p:sp>
        <p:nvSpPr>
          <p:cNvPr id="357379"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10</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11</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12</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13</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14</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15</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16</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17</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18</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19</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2</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20</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21</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22</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23</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24</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25</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26</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27</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28</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29</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3</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30</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31</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32</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33</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34</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35</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36</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4</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5</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6</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7</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8</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p:txBody>
          <a:bodyPr/>
          <a:lstStyle/>
          <a:p>
            <a:fld id="{945652B5-29FD-4A5A-B6D6-EA43FB5BF8DA}" type="slidenum">
              <a:rPr lang="en-US" altLang="en-US"/>
              <a:t>9</a:t>
            </a:fld>
            <a:endParaRPr lang="en-US" altLang="en-US"/>
          </a:p>
        </p:txBody>
      </p:sp>
      <p:sp>
        <p:nvSpPr>
          <p:cNvPr id="358402" name="Rectangle 2"/>
          <p:cNvSpPr>
            <a:spLocks noGrp="1" noRot="1" noChangeAspect="1" noChangeArrowheads="1" noTextEdit="1"/>
          </p:cNvSpPr>
          <p:nvPr>
            <p:ph type="sldImg"/>
          </p:nvPr>
        </p:nvSpPr>
        <p:spPr/>
      </p:sp>
      <p:sp>
        <p:nvSpPr>
          <p:cNvPr id="358403" name="Rectangle 3"/>
          <p:cNvSpPr>
            <a:spLocks noGrp="1" noChangeArrowheads="1"/>
          </p:cNvSpPr>
          <p:nvPr>
            <p:ph type="body" idx="1"/>
          </p:nvPr>
        </p:nvSpPr>
        <p:spPr/>
        <p:txBody>
          <a:bodyPr/>
          <a:lstStyle/>
          <a:p>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1979613" y="4941888"/>
            <a:ext cx="6048375" cy="750887"/>
          </a:xfrm>
        </p:spPr>
        <p:txBody>
          <a:bodyPr/>
          <a:lstStyle>
            <a:lvl1pPr>
              <a:defRPr sz="2800" b="1"/>
            </a:lvl1pPr>
          </a:lstStyle>
          <a:p>
            <a:pPr lvl="0"/>
            <a:r>
              <a:rPr lang="en-US" altLang="en-US" noProof="0"/>
              <a:t>Click to edit Master title style</a:t>
            </a:r>
            <a:endParaRPr lang="ru-RU" altLang="en-US" noProof="0"/>
          </a:p>
        </p:txBody>
      </p:sp>
      <p:sp>
        <p:nvSpPr>
          <p:cNvPr id="5123" name="Rectangle 3"/>
          <p:cNvSpPr>
            <a:spLocks noGrp="1" noChangeArrowheads="1"/>
          </p:cNvSpPr>
          <p:nvPr>
            <p:ph type="subTitle" idx="1"/>
          </p:nvPr>
        </p:nvSpPr>
        <p:spPr>
          <a:xfrm>
            <a:off x="1979613" y="5662613"/>
            <a:ext cx="6048375" cy="503237"/>
          </a:xfrm>
          <a:extLst>
            <a:ext uri="{AF507438-7753-43E0-B8FC-AC1667EBCBE1}">
              <a14:hiddenEffects xmlns:a14="http://schemas.microsoft.com/office/drawing/2010/main">
                <a:effectLst>
                  <a:outerShdw dist="17961" dir="2700000" algn="ctr" rotWithShape="0">
                    <a:schemeClr val="bg2"/>
                  </a:outerShdw>
                </a:effectLst>
              </a14:hiddenEffects>
            </a:ext>
          </a:extLst>
        </p:spPr>
        <p:txBody>
          <a:bodyPr/>
          <a:lstStyle>
            <a:lvl1pPr marL="0" indent="0">
              <a:buFontTx/>
              <a:buNone/>
              <a:defRPr sz="2400" b="1"/>
            </a:lvl1pPr>
          </a:lstStyle>
          <a:p>
            <a:pPr lvl="0"/>
            <a:r>
              <a:rPr lang="en-US" altLang="en-US" noProof="0"/>
              <a:t>Click to edit Master subtitle style</a:t>
            </a:r>
            <a:endParaRPr lang="ru-RU" altLang="en-US"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156325" y="260350"/>
            <a:ext cx="1871663" cy="61182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539750" y="260350"/>
            <a:ext cx="5464175" cy="61182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p:spPr>
        <p:txBody>
          <a:bodyPr/>
          <a:lstStyle/>
          <a:p>
            <a:fld id="{FDE934FF-F4E1-47C5-9CA5-30A81DDE2BE4}" type="datetimeFigureOut">
              <a:rPr lang="en-US" smtClean="0"/>
              <a:t>5/31/2023</a:t>
            </a:fld>
            <a:endParaRPr lang="en-US"/>
          </a:p>
        </p:txBody>
      </p:sp>
      <p:sp>
        <p:nvSpPr>
          <p:cNvPr id="5" name="Footer Placeholder 4"/>
          <p:cNvSpPr>
            <a:spLocks noGrp="1"/>
          </p:cNvSpPr>
          <p:nvPr>
            <p:ph type="ftr" sz="quarter" idx="11"/>
          </p:nvPr>
        </p:nvSpPr>
        <p:spPr>
          <a:xfrm>
            <a:off x="4038600" y="6356350"/>
            <a:ext cx="4114800" cy="365125"/>
          </a:xfrm>
        </p:spPr>
        <p:txBody>
          <a:bodyPr/>
          <a:lstStyle/>
          <a:p>
            <a:endParaRPr lang="en-US"/>
          </a:p>
        </p:txBody>
      </p:sp>
      <p:sp>
        <p:nvSpPr>
          <p:cNvPr id="6" name="Slide Number Placeholder 5"/>
          <p:cNvSpPr>
            <a:spLocks noGrp="1"/>
          </p:cNvSpPr>
          <p:nvPr>
            <p:ph type="sldNum" sz="quarter" idx="12"/>
          </p:nvPr>
        </p:nvSpPr>
        <p:spPr>
          <a:xfrm>
            <a:off x="8610600" y="6356350"/>
            <a:ext cx="2743200" cy="365125"/>
          </a:xfrm>
        </p:spPr>
        <p:txBody>
          <a:bodyPr/>
          <a:lstStyle/>
          <a:p>
            <a:fld id="{B3561BA9-CDCF-4958-B8AB-66F3BF063E1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539750" y="1700213"/>
            <a:ext cx="3667125" cy="4678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359275" y="1700213"/>
            <a:ext cx="3668713" cy="4678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11188" y="260350"/>
            <a:ext cx="5616575" cy="5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ctr" anchorCtr="0" compatLnSpc="1"/>
          <a:lstStyle/>
          <a:p>
            <a:pPr lvl="0"/>
            <a:r>
              <a:rPr lang="en-US" altLang="en-US"/>
              <a:t>Click to edit Master title style</a:t>
            </a:r>
            <a:endParaRPr lang="ru-RU" altLang="en-US"/>
          </a:p>
        </p:txBody>
      </p:sp>
      <p:sp>
        <p:nvSpPr>
          <p:cNvPr id="1027" name="Rectangle 3"/>
          <p:cNvSpPr>
            <a:spLocks noGrp="1" noChangeArrowheads="1"/>
          </p:cNvSpPr>
          <p:nvPr>
            <p:ph type="body" idx="1"/>
          </p:nvPr>
        </p:nvSpPr>
        <p:spPr bwMode="auto">
          <a:xfrm>
            <a:off x="539750" y="1700213"/>
            <a:ext cx="7488238" cy="4678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ru-RU"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rtl="0" eaLnBrk="1" fontAlgn="base" hangingPunct="1">
        <a:spcBef>
          <a:spcPct val="0"/>
        </a:spcBef>
        <a:spcAft>
          <a:spcPct val="0"/>
        </a:spcAft>
        <a:defRPr sz="3200" kern="1200">
          <a:solidFill>
            <a:schemeClr val="bg1"/>
          </a:solidFill>
          <a:latin typeface="+mj-lt"/>
          <a:ea typeface="+mj-ea"/>
          <a:cs typeface="+mj-cs"/>
        </a:defRPr>
      </a:lvl1pPr>
      <a:lvl2pPr algn="l" rtl="0" eaLnBrk="1" fontAlgn="base" hangingPunct="1">
        <a:spcBef>
          <a:spcPct val="0"/>
        </a:spcBef>
        <a:spcAft>
          <a:spcPct val="0"/>
        </a:spcAft>
        <a:defRPr sz="3200">
          <a:solidFill>
            <a:schemeClr val="bg1"/>
          </a:solidFill>
          <a:latin typeface="Arial" panose="020B0604020202020204" pitchFamily="34" charset="0"/>
        </a:defRPr>
      </a:lvl2pPr>
      <a:lvl3pPr algn="l" rtl="0" eaLnBrk="1" fontAlgn="base" hangingPunct="1">
        <a:spcBef>
          <a:spcPct val="0"/>
        </a:spcBef>
        <a:spcAft>
          <a:spcPct val="0"/>
        </a:spcAft>
        <a:defRPr sz="3200">
          <a:solidFill>
            <a:schemeClr val="bg1"/>
          </a:solidFill>
          <a:latin typeface="Arial" panose="020B0604020202020204" pitchFamily="34" charset="0"/>
        </a:defRPr>
      </a:lvl3pPr>
      <a:lvl4pPr algn="l" rtl="0" eaLnBrk="1" fontAlgn="base" hangingPunct="1">
        <a:spcBef>
          <a:spcPct val="0"/>
        </a:spcBef>
        <a:spcAft>
          <a:spcPct val="0"/>
        </a:spcAft>
        <a:defRPr sz="3200">
          <a:solidFill>
            <a:schemeClr val="bg1"/>
          </a:solidFill>
          <a:latin typeface="Arial" panose="020B0604020202020204" pitchFamily="34" charset="0"/>
        </a:defRPr>
      </a:lvl4pPr>
      <a:lvl5pPr algn="l" rtl="0" eaLnBrk="1" fontAlgn="base" hangingPunct="1">
        <a:spcBef>
          <a:spcPct val="0"/>
        </a:spcBef>
        <a:spcAft>
          <a:spcPct val="0"/>
        </a:spcAft>
        <a:defRPr sz="3200">
          <a:solidFill>
            <a:schemeClr val="bg1"/>
          </a:solidFill>
          <a:latin typeface="Arial" panose="020B0604020202020204" pitchFamily="34" charset="0"/>
        </a:defRPr>
      </a:lvl5pPr>
      <a:lvl6pPr marL="457200" algn="l" rtl="0" eaLnBrk="1" fontAlgn="base" hangingPunct="1">
        <a:spcBef>
          <a:spcPct val="0"/>
        </a:spcBef>
        <a:spcAft>
          <a:spcPct val="0"/>
        </a:spcAft>
        <a:defRPr sz="3200">
          <a:solidFill>
            <a:schemeClr val="bg1"/>
          </a:solidFill>
          <a:latin typeface="Arial" panose="020B0604020202020204" pitchFamily="34" charset="0"/>
        </a:defRPr>
      </a:lvl6pPr>
      <a:lvl7pPr marL="914400" algn="l" rtl="0" eaLnBrk="1" fontAlgn="base" hangingPunct="1">
        <a:spcBef>
          <a:spcPct val="0"/>
        </a:spcBef>
        <a:spcAft>
          <a:spcPct val="0"/>
        </a:spcAft>
        <a:defRPr sz="3200">
          <a:solidFill>
            <a:schemeClr val="bg1"/>
          </a:solidFill>
          <a:latin typeface="Arial" panose="020B0604020202020204" pitchFamily="34" charset="0"/>
        </a:defRPr>
      </a:lvl7pPr>
      <a:lvl8pPr marL="1371600" algn="l" rtl="0" eaLnBrk="1" fontAlgn="base" hangingPunct="1">
        <a:spcBef>
          <a:spcPct val="0"/>
        </a:spcBef>
        <a:spcAft>
          <a:spcPct val="0"/>
        </a:spcAft>
        <a:defRPr sz="3200">
          <a:solidFill>
            <a:schemeClr val="bg1"/>
          </a:solidFill>
          <a:latin typeface="Arial" panose="020B0604020202020204" pitchFamily="34" charset="0"/>
        </a:defRPr>
      </a:lvl8pPr>
      <a:lvl9pPr marL="1828800" algn="l" rtl="0" eaLnBrk="1" fontAlgn="base" hangingPunct="1">
        <a:spcBef>
          <a:spcPct val="0"/>
        </a:spcBef>
        <a:spcAft>
          <a:spcPct val="0"/>
        </a:spcAft>
        <a:defRPr sz="3200">
          <a:solidFill>
            <a:schemeClr val="bg1"/>
          </a:solidFill>
          <a:latin typeface="Arial" panose="020B0604020202020204" pitchFamily="34" charset="0"/>
        </a:defRPr>
      </a:lvl9pPr>
    </p:titleStyle>
    <p:bodyStyle>
      <a:lvl1pPr marL="342900" indent="-342900" algn="l" rtl="0" eaLnBrk="1" fontAlgn="base" hangingPunct="1">
        <a:spcBef>
          <a:spcPct val="20000"/>
        </a:spcBef>
        <a:spcAft>
          <a:spcPct val="0"/>
        </a:spcAft>
        <a:buChar char="•"/>
        <a:defRPr sz="2800" kern="1200">
          <a:solidFill>
            <a:schemeClr val="bg1"/>
          </a:solidFill>
          <a:latin typeface="+mn-lt"/>
          <a:ea typeface="+mn-ea"/>
          <a:cs typeface="+mn-cs"/>
        </a:defRPr>
      </a:lvl1pPr>
      <a:lvl2pPr marL="742950" indent="-285750" algn="l" rtl="0" eaLnBrk="1" fontAlgn="base" hangingPunct="1">
        <a:spcBef>
          <a:spcPct val="20000"/>
        </a:spcBef>
        <a:spcAft>
          <a:spcPct val="0"/>
        </a:spcAft>
        <a:buChar char="–"/>
        <a:defRPr sz="2400" b="1" kern="1200">
          <a:solidFill>
            <a:schemeClr val="bg1"/>
          </a:solidFill>
          <a:latin typeface="+mn-lt"/>
          <a:ea typeface="+mn-ea"/>
          <a:cs typeface="+mn-cs"/>
        </a:defRPr>
      </a:lvl2pPr>
      <a:lvl3pPr marL="1143000" indent="-228600" algn="l" rtl="0" eaLnBrk="1" fontAlgn="base" hangingPunct="1">
        <a:spcBef>
          <a:spcPct val="20000"/>
        </a:spcBef>
        <a:spcAft>
          <a:spcPct val="0"/>
        </a:spcAft>
        <a:buChar char="•"/>
        <a:defRPr sz="2400" kern="1200">
          <a:solidFill>
            <a:schemeClr val="bg1"/>
          </a:solidFill>
          <a:latin typeface="+mn-lt"/>
          <a:ea typeface="+mn-ea"/>
          <a:cs typeface="+mn-cs"/>
        </a:defRPr>
      </a:lvl3pPr>
      <a:lvl4pPr marL="1600200" indent="-228600" algn="l" rtl="0" eaLnBrk="1" fontAlgn="base" hangingPunct="1">
        <a:spcBef>
          <a:spcPct val="20000"/>
        </a:spcBef>
        <a:spcAft>
          <a:spcPct val="0"/>
        </a:spcAft>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6024" y="4488668"/>
            <a:ext cx="4195936" cy="2369332"/>
          </a:xfrm>
          <a:prstGeom prst="rect">
            <a:avLst/>
          </a:prstGeom>
          <a:solidFill>
            <a:srgbClr val="000000"/>
          </a:solidFill>
          <a:ln>
            <a:solidFill>
              <a:srgbClr val="00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endParaRPr lang="en-IN" sz="2400" b="1" dirty="0">
              <a:solidFill>
                <a:schemeClr val="accent5">
                  <a:lumMod val="20000"/>
                  <a:lumOff val="80000"/>
                </a:schemeClr>
              </a:solidFill>
              <a:latin typeface="Times New Roman" panose="02020603050405020304" pitchFamily="18" charset="0"/>
              <a:cs typeface="Times New Roman" panose="02020603050405020304" pitchFamily="18" charset="0"/>
            </a:endParaRPr>
          </a:p>
          <a:p>
            <a:r>
              <a:rPr lang="en-IN" sz="2400" b="1" dirty="0">
                <a:solidFill>
                  <a:schemeClr val="accent5">
                    <a:lumMod val="20000"/>
                    <a:lumOff val="80000"/>
                  </a:schemeClr>
                </a:solidFill>
                <a:latin typeface="Times New Roman" panose="02020603050405020304" pitchFamily="18" charset="0"/>
                <a:cs typeface="Times New Roman" panose="02020603050405020304" pitchFamily="18" charset="0"/>
              </a:rPr>
              <a:t>Group Members</a:t>
            </a:r>
          </a:p>
          <a:p>
            <a:pPr algn="ctr"/>
            <a:endParaRPr lang="en-IN" sz="1600" dirty="0">
              <a:solidFill>
                <a:schemeClr val="accent5">
                  <a:lumMod val="20000"/>
                  <a:lumOff val="8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IN" sz="1600" b="1" dirty="0">
                <a:solidFill>
                  <a:schemeClr val="accent5">
                    <a:lumMod val="20000"/>
                    <a:lumOff val="80000"/>
                  </a:schemeClr>
                </a:solidFill>
                <a:latin typeface="Times New Roman" panose="02020603050405020304" pitchFamily="18" charset="0"/>
                <a:cs typeface="Times New Roman" panose="02020603050405020304" pitchFamily="18" charset="0"/>
              </a:rPr>
              <a:t>Dixa Rai(1900100130033)</a:t>
            </a:r>
          </a:p>
          <a:p>
            <a:endParaRPr lang="en-IN" sz="1600" b="1" dirty="0">
              <a:solidFill>
                <a:schemeClr val="accent5">
                  <a:lumMod val="20000"/>
                  <a:lumOff val="8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IN" sz="1600" b="1" dirty="0">
                <a:solidFill>
                  <a:schemeClr val="accent5">
                    <a:lumMod val="20000"/>
                    <a:lumOff val="80000"/>
                  </a:schemeClr>
                </a:solidFill>
                <a:latin typeface="Times New Roman" panose="02020603050405020304" pitchFamily="18" charset="0"/>
                <a:cs typeface="Times New Roman" panose="02020603050405020304" pitchFamily="18" charset="0"/>
              </a:rPr>
              <a:t>Kirti Jha(1900100130048)</a:t>
            </a:r>
          </a:p>
          <a:p>
            <a:endParaRPr lang="en-IN" sz="1600" b="1" dirty="0">
              <a:solidFill>
                <a:schemeClr val="accent5">
                  <a:lumMod val="20000"/>
                  <a:lumOff val="8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IN" sz="1600" b="1" dirty="0">
                <a:solidFill>
                  <a:schemeClr val="accent5">
                    <a:lumMod val="20000"/>
                    <a:lumOff val="80000"/>
                  </a:schemeClr>
                </a:solidFill>
                <a:latin typeface="Times New Roman" panose="02020603050405020304" pitchFamily="18" charset="0"/>
                <a:cs typeface="Times New Roman" panose="02020603050405020304" pitchFamily="18" charset="0"/>
              </a:rPr>
              <a:t>Km. Jyoti Sharma(1900100130050)</a:t>
            </a:r>
          </a:p>
        </p:txBody>
      </p:sp>
      <p:sp>
        <p:nvSpPr>
          <p:cNvPr id="3" name="TextBox 2"/>
          <p:cNvSpPr txBox="1"/>
          <p:nvPr/>
        </p:nvSpPr>
        <p:spPr>
          <a:xfrm>
            <a:off x="5940152" y="4616361"/>
            <a:ext cx="3187824" cy="2241639"/>
          </a:xfrm>
          <a:prstGeom prst="rect">
            <a:avLst/>
          </a:prstGeom>
          <a:solidFill>
            <a:srgbClr val="080808"/>
          </a:solidFill>
        </p:spPr>
        <p:txBody>
          <a:bodyPr wrap="square" rtlCol="0">
            <a:spAutoFit/>
          </a:bodyPr>
          <a:lstStyle/>
          <a:p>
            <a:endParaRPr lang="en-IN" sz="2400" dirty="0">
              <a:solidFill>
                <a:schemeClr val="accent3"/>
              </a:solidFill>
              <a:latin typeface="Times New Roman" panose="02020603050405020304" pitchFamily="18" charset="0"/>
              <a:cs typeface="Times New Roman" panose="02020603050405020304" pitchFamily="18" charset="0"/>
            </a:endParaRPr>
          </a:p>
          <a:p>
            <a:r>
              <a:rPr lang="en-IN" sz="2400" dirty="0">
                <a:solidFill>
                  <a:schemeClr val="accent3"/>
                </a:solidFill>
                <a:latin typeface="Times New Roman" panose="02020603050405020304" pitchFamily="18" charset="0"/>
                <a:cs typeface="Times New Roman" panose="02020603050405020304" pitchFamily="18" charset="0"/>
              </a:rPr>
              <a:t>Guided By:</a:t>
            </a:r>
          </a:p>
          <a:p>
            <a:r>
              <a:rPr lang="en-IN" dirty="0">
                <a:solidFill>
                  <a:schemeClr val="accent3"/>
                </a:solidFill>
                <a:latin typeface="Times New Roman" panose="02020603050405020304" pitchFamily="18" charset="0"/>
                <a:cs typeface="Times New Roman" panose="02020603050405020304" pitchFamily="18" charset="0"/>
              </a:rPr>
              <a:t>Mr. Bhanu Pratap Rai</a:t>
            </a:r>
          </a:p>
          <a:p>
            <a:pPr marL="12700" marR="5080">
              <a:lnSpc>
                <a:spcPct val="100000"/>
              </a:lnSpc>
              <a:spcBef>
                <a:spcPts val="100"/>
              </a:spcBef>
            </a:pPr>
            <a:r>
              <a:rPr lang="en-US" sz="1800" spc="20" dirty="0">
                <a:solidFill>
                  <a:schemeClr val="accent3"/>
                </a:solidFill>
                <a:latin typeface="Times New Roman" panose="02020603050405020304" pitchFamily="18" charset="0"/>
                <a:cs typeface="Times New Roman" panose="02020603050405020304" pitchFamily="18" charset="0"/>
              </a:rPr>
              <a:t>Assistant </a:t>
            </a:r>
            <a:r>
              <a:rPr lang="en-US" sz="1800" spc="30" dirty="0">
                <a:solidFill>
                  <a:schemeClr val="accent3"/>
                </a:solidFill>
                <a:latin typeface="Times New Roman" panose="02020603050405020304" pitchFamily="18" charset="0"/>
                <a:cs typeface="Times New Roman" panose="02020603050405020304" pitchFamily="18" charset="0"/>
              </a:rPr>
              <a:t>Professor</a:t>
            </a:r>
          </a:p>
          <a:p>
            <a:pPr marL="12700" marR="5080">
              <a:lnSpc>
                <a:spcPct val="100000"/>
              </a:lnSpc>
              <a:spcBef>
                <a:spcPts val="100"/>
              </a:spcBef>
            </a:pPr>
            <a:r>
              <a:rPr lang="en-US" sz="1800" spc="-320" dirty="0">
                <a:solidFill>
                  <a:schemeClr val="accent3"/>
                </a:solidFill>
                <a:latin typeface="Times New Roman" panose="02020603050405020304" pitchFamily="18" charset="0"/>
                <a:cs typeface="Times New Roman" panose="02020603050405020304" pitchFamily="18" charset="0"/>
              </a:rPr>
              <a:t> </a:t>
            </a:r>
            <a:r>
              <a:rPr lang="en-US" sz="1800" spc="40" dirty="0">
                <a:solidFill>
                  <a:schemeClr val="accent3"/>
                </a:solidFill>
                <a:latin typeface="Times New Roman" panose="02020603050405020304" pitchFamily="18" charset="0"/>
                <a:cs typeface="Times New Roman" panose="02020603050405020304" pitchFamily="18" charset="0"/>
              </a:rPr>
              <a:t>CSE/IT</a:t>
            </a:r>
            <a:endParaRPr lang="en-US" sz="1800" dirty="0">
              <a:solidFill>
                <a:schemeClr val="accent3"/>
              </a:solidFill>
              <a:latin typeface="Times New Roman" panose="02020603050405020304" pitchFamily="18" charset="0"/>
              <a:cs typeface="Times New Roman" panose="02020603050405020304" pitchFamily="18" charset="0"/>
            </a:endParaRPr>
          </a:p>
          <a:p>
            <a:pPr marL="12700">
              <a:lnSpc>
                <a:spcPct val="100000"/>
              </a:lnSpc>
            </a:pPr>
            <a:r>
              <a:rPr lang="en-US" sz="1800" spc="90" dirty="0">
                <a:solidFill>
                  <a:schemeClr val="accent3"/>
                </a:solidFill>
                <a:latin typeface="Times New Roman" panose="02020603050405020304" pitchFamily="18" charset="0"/>
                <a:cs typeface="Times New Roman" panose="02020603050405020304" pitchFamily="18" charset="0"/>
              </a:rPr>
              <a:t>UCER</a:t>
            </a:r>
            <a:endParaRPr lang="en-US" sz="1800" dirty="0">
              <a:solidFill>
                <a:schemeClr val="accent3"/>
              </a:solidFill>
              <a:latin typeface="Times New Roman" panose="02020603050405020304" pitchFamily="18" charset="0"/>
              <a:cs typeface="Times New Roman" panose="02020603050405020304" pitchFamily="18" charset="0"/>
            </a:endParaRPr>
          </a:p>
          <a:p>
            <a:endParaRPr lang="en-IN" dirty="0">
              <a:solidFill>
                <a:schemeClr val="accent3"/>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1825607" y="278046"/>
            <a:ext cx="5967662" cy="707886"/>
          </a:xfrm>
          <a:prstGeom prst="rect">
            <a:avLst/>
          </a:prstGeom>
          <a:noFill/>
        </p:spPr>
        <p:txBody>
          <a:bodyPr wrap="square" rtlCol="0">
            <a:spAutoFit/>
          </a:bodyPr>
          <a:lstStyle/>
          <a:p>
            <a:r>
              <a:rPr lang="en-US" sz="2200" spc="20" dirty="0">
                <a:solidFill>
                  <a:schemeClr val="bg1"/>
                </a:solidFill>
              </a:rPr>
              <a:t>United</a:t>
            </a:r>
            <a:r>
              <a:rPr lang="en-US" sz="2200" spc="40" dirty="0">
                <a:solidFill>
                  <a:schemeClr val="bg1"/>
                </a:solidFill>
              </a:rPr>
              <a:t> </a:t>
            </a:r>
            <a:r>
              <a:rPr lang="en-US" sz="2200" spc="95" dirty="0">
                <a:solidFill>
                  <a:schemeClr val="bg1"/>
                </a:solidFill>
              </a:rPr>
              <a:t>College</a:t>
            </a:r>
            <a:r>
              <a:rPr lang="en-US" sz="2200" spc="45" dirty="0">
                <a:solidFill>
                  <a:schemeClr val="bg1"/>
                </a:solidFill>
              </a:rPr>
              <a:t> </a:t>
            </a:r>
            <a:r>
              <a:rPr lang="en-US" sz="2200" spc="135" dirty="0">
                <a:solidFill>
                  <a:schemeClr val="bg1"/>
                </a:solidFill>
              </a:rPr>
              <a:t>Of</a:t>
            </a:r>
            <a:r>
              <a:rPr lang="en-US" sz="2200" spc="45" dirty="0">
                <a:solidFill>
                  <a:schemeClr val="bg1"/>
                </a:solidFill>
              </a:rPr>
              <a:t> </a:t>
            </a:r>
            <a:r>
              <a:rPr lang="en-US" sz="2200" spc="65" dirty="0">
                <a:solidFill>
                  <a:schemeClr val="bg1"/>
                </a:solidFill>
              </a:rPr>
              <a:t>Engineering</a:t>
            </a:r>
            <a:r>
              <a:rPr lang="en-US" sz="2200" spc="45" dirty="0">
                <a:solidFill>
                  <a:schemeClr val="bg1"/>
                </a:solidFill>
              </a:rPr>
              <a:t> </a:t>
            </a:r>
            <a:r>
              <a:rPr lang="en-US" sz="2200" spc="90" dirty="0">
                <a:solidFill>
                  <a:schemeClr val="bg1"/>
                </a:solidFill>
              </a:rPr>
              <a:t>&amp;</a:t>
            </a:r>
            <a:r>
              <a:rPr lang="en-US" sz="2200" spc="40" dirty="0">
                <a:solidFill>
                  <a:schemeClr val="bg1"/>
                </a:solidFill>
              </a:rPr>
              <a:t> </a:t>
            </a:r>
            <a:r>
              <a:rPr lang="en-US" sz="2200" spc="65" dirty="0">
                <a:solidFill>
                  <a:schemeClr val="bg1"/>
                </a:solidFill>
              </a:rPr>
              <a:t>Research</a:t>
            </a:r>
          </a:p>
          <a:p>
            <a:endParaRPr lang="en-IN" dirty="0">
              <a:solidFill>
                <a:schemeClr val="bg1"/>
              </a:solidFill>
            </a:endParaRPr>
          </a:p>
        </p:txBody>
      </p:sp>
      <p:sp>
        <p:nvSpPr>
          <p:cNvPr id="9" name="Rectangle 8"/>
          <p:cNvSpPr/>
          <p:nvPr/>
        </p:nvSpPr>
        <p:spPr>
          <a:xfrm>
            <a:off x="2870811" y="836711"/>
            <a:ext cx="3726414" cy="646331"/>
          </a:xfrm>
          <a:prstGeom prst="rect">
            <a:avLst/>
          </a:prstGeom>
          <a:solidFill>
            <a:schemeClr val="bg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sz="3200" b="1" dirty="0">
                <a:solidFill>
                  <a:srgbClr val="000000"/>
                </a:solidFill>
                <a:latin typeface="Times New Roman" panose="02020603050405020304" pitchFamily="18" charset="0"/>
                <a:cs typeface="Times New Roman" panose="02020603050405020304" pitchFamily="18" charset="0"/>
              </a:rPr>
              <a:t>Crime Glance</a:t>
            </a:r>
            <a:r>
              <a:rPr lang="en-IN" sz="3200" dirty="0">
                <a:solidFill>
                  <a:srgbClr val="000000"/>
                </a:solidFill>
              </a:rPr>
              <a:t> </a:t>
            </a:r>
          </a:p>
        </p:txBody>
      </p:sp>
      <p:sp>
        <p:nvSpPr>
          <p:cNvPr id="10" name="TextBox 9"/>
          <p:cNvSpPr txBox="1"/>
          <p:nvPr/>
        </p:nvSpPr>
        <p:spPr>
          <a:xfrm>
            <a:off x="1844799" y="1588886"/>
            <a:ext cx="5841478" cy="1384995"/>
          </a:xfrm>
          <a:prstGeom prst="rect">
            <a:avLst/>
          </a:prstGeom>
          <a:noFill/>
        </p:spPr>
        <p:txBody>
          <a:bodyPr wrap="square" rtlCol="0">
            <a:spAutoFit/>
          </a:bodyPr>
          <a:lstStyle/>
          <a:p>
            <a:pPr marL="113030" marR="106680" algn="ctr">
              <a:lnSpc>
                <a:spcPct val="100000"/>
              </a:lnSpc>
              <a:spcBef>
                <a:spcPts val="100"/>
              </a:spcBef>
            </a:pPr>
            <a:r>
              <a:rPr lang="en-US" sz="2200" spc="40" dirty="0">
                <a:solidFill>
                  <a:schemeClr val="bg1"/>
                </a:solidFill>
                <a:latin typeface="Cambria" panose="02040503050406030204"/>
                <a:cs typeface="Cambria" panose="02040503050406030204"/>
              </a:rPr>
              <a:t>Submitted</a:t>
            </a:r>
            <a:r>
              <a:rPr lang="en-US" sz="2200" spc="35" dirty="0">
                <a:solidFill>
                  <a:schemeClr val="bg1"/>
                </a:solidFill>
                <a:latin typeface="Cambria" panose="02040503050406030204"/>
                <a:cs typeface="Cambria" panose="02040503050406030204"/>
              </a:rPr>
              <a:t> </a:t>
            </a:r>
            <a:r>
              <a:rPr lang="en-US" sz="2200" spc="20" dirty="0">
                <a:solidFill>
                  <a:schemeClr val="bg1"/>
                </a:solidFill>
                <a:latin typeface="Cambria" panose="02040503050406030204"/>
                <a:cs typeface="Cambria" panose="02040503050406030204"/>
              </a:rPr>
              <a:t>for</a:t>
            </a:r>
            <a:r>
              <a:rPr lang="en-US" sz="2200" spc="35" dirty="0">
                <a:solidFill>
                  <a:schemeClr val="bg1"/>
                </a:solidFill>
                <a:latin typeface="Cambria" panose="02040503050406030204"/>
                <a:cs typeface="Cambria" panose="02040503050406030204"/>
              </a:rPr>
              <a:t> </a:t>
            </a:r>
            <a:r>
              <a:rPr lang="en-US" sz="2200" spc="30" dirty="0">
                <a:solidFill>
                  <a:schemeClr val="bg1"/>
                </a:solidFill>
                <a:latin typeface="Cambria" panose="02040503050406030204"/>
                <a:cs typeface="Cambria" panose="02040503050406030204"/>
              </a:rPr>
              <a:t>partial</a:t>
            </a:r>
            <a:r>
              <a:rPr lang="en-US" sz="2200" spc="40" dirty="0">
                <a:solidFill>
                  <a:schemeClr val="bg1"/>
                </a:solidFill>
                <a:latin typeface="Cambria" panose="02040503050406030204"/>
                <a:cs typeface="Cambria" panose="02040503050406030204"/>
              </a:rPr>
              <a:t> </a:t>
            </a:r>
            <a:r>
              <a:rPr lang="en-US" sz="2200" spc="15" dirty="0">
                <a:solidFill>
                  <a:schemeClr val="bg1"/>
                </a:solidFill>
                <a:latin typeface="Cambria" panose="02040503050406030204"/>
                <a:cs typeface="Cambria" panose="02040503050406030204"/>
              </a:rPr>
              <a:t>fulfillment </a:t>
            </a:r>
            <a:r>
              <a:rPr lang="en-US" sz="2200" spc="-315" dirty="0">
                <a:solidFill>
                  <a:schemeClr val="bg1"/>
                </a:solidFill>
                <a:latin typeface="Cambria" panose="02040503050406030204"/>
                <a:cs typeface="Cambria" panose="02040503050406030204"/>
              </a:rPr>
              <a:t> </a:t>
            </a:r>
            <a:r>
              <a:rPr lang="en-US" sz="2200" spc="15" dirty="0">
                <a:solidFill>
                  <a:schemeClr val="bg1"/>
                </a:solidFill>
                <a:latin typeface="Cambria" panose="02040503050406030204"/>
                <a:cs typeface="Cambria" panose="02040503050406030204"/>
              </a:rPr>
              <a:t>of</a:t>
            </a:r>
            <a:endParaRPr lang="en-US" sz="2200" dirty="0">
              <a:solidFill>
                <a:schemeClr val="bg1"/>
              </a:solidFill>
              <a:latin typeface="Cambria" panose="02040503050406030204"/>
              <a:cs typeface="Cambria" panose="02040503050406030204"/>
            </a:endParaRPr>
          </a:p>
          <a:p>
            <a:pPr marL="1217930" marR="1157605" algn="ctr">
              <a:lnSpc>
                <a:spcPct val="100000"/>
              </a:lnSpc>
            </a:pPr>
            <a:r>
              <a:rPr lang="en-US" sz="2200" spc="-75" dirty="0">
                <a:solidFill>
                  <a:schemeClr val="bg1"/>
                </a:solidFill>
                <a:latin typeface="Cambria" panose="02040503050406030204"/>
                <a:cs typeface="Cambria" panose="02040503050406030204"/>
              </a:rPr>
              <a:t>B</a:t>
            </a:r>
            <a:r>
              <a:rPr lang="en-US" sz="2200" spc="125" dirty="0">
                <a:solidFill>
                  <a:schemeClr val="bg1"/>
                </a:solidFill>
                <a:latin typeface="Cambria" panose="02040503050406030204"/>
                <a:cs typeface="Cambria" panose="02040503050406030204"/>
              </a:rPr>
              <a:t>.</a:t>
            </a:r>
            <a:r>
              <a:rPr lang="en-US" sz="2200" spc="-105" dirty="0">
                <a:solidFill>
                  <a:schemeClr val="bg1"/>
                </a:solidFill>
                <a:latin typeface="Cambria" panose="02040503050406030204"/>
                <a:cs typeface="Cambria" panose="02040503050406030204"/>
              </a:rPr>
              <a:t>T</a:t>
            </a:r>
            <a:r>
              <a:rPr lang="en-US" sz="2200" spc="65" dirty="0">
                <a:solidFill>
                  <a:schemeClr val="bg1"/>
                </a:solidFill>
                <a:latin typeface="Cambria" panose="02040503050406030204"/>
                <a:cs typeface="Cambria" panose="02040503050406030204"/>
              </a:rPr>
              <a:t>ech  </a:t>
            </a:r>
            <a:r>
              <a:rPr lang="en-US" sz="2200" spc="-5" dirty="0">
                <a:solidFill>
                  <a:schemeClr val="bg1"/>
                </a:solidFill>
                <a:latin typeface="Cambria" panose="02040503050406030204"/>
                <a:cs typeface="Cambria" panose="02040503050406030204"/>
              </a:rPr>
              <a:t>In</a:t>
            </a:r>
          </a:p>
          <a:p>
            <a:pPr marL="1217930" marR="1157605" algn="ctr">
              <a:lnSpc>
                <a:spcPct val="100000"/>
              </a:lnSpc>
            </a:pPr>
            <a:r>
              <a:rPr lang="en-US" sz="2200" spc="-5" dirty="0">
                <a:solidFill>
                  <a:schemeClr val="bg1"/>
                </a:solidFill>
                <a:latin typeface="Cambria" panose="02040503050406030204"/>
                <a:cs typeface="Cambria" panose="02040503050406030204"/>
              </a:rPr>
              <a:t>Information Technology</a:t>
            </a:r>
            <a:endParaRPr lang="en-US" sz="2200" dirty="0">
              <a:solidFill>
                <a:schemeClr val="bg1"/>
              </a:solidFill>
              <a:latin typeface="Cambria" panose="02040503050406030204"/>
              <a:cs typeface="Cambria" panose="02040503050406030204"/>
            </a:endParaRPr>
          </a:p>
          <a:p>
            <a:endParaRPr lang="en-IN" dirty="0">
              <a:solidFill>
                <a:schemeClr val="bg1"/>
              </a:solidFill>
            </a:endParaRPr>
          </a:p>
        </p:txBody>
      </p:sp>
      <p:pic>
        <p:nvPicPr>
          <p:cNvPr id="11" name="object 5"/>
          <p:cNvPicPr/>
          <p:nvPr/>
        </p:nvPicPr>
        <p:blipFill>
          <a:blip r:embed="rId3" cstate="print"/>
          <a:stretch>
            <a:fillRect/>
          </a:stretch>
        </p:blipFill>
        <p:spPr>
          <a:xfrm>
            <a:off x="7740015" y="764540"/>
            <a:ext cx="1249680" cy="1264920"/>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460" y="554990"/>
            <a:ext cx="1730375" cy="1586230"/>
          </a:xfrm>
          <a:prstGeom prst="rect">
            <a:avLst/>
          </a:prstGeom>
        </p:spPr>
      </p:pic>
      <p:pic>
        <p:nvPicPr>
          <p:cNvPr id="1028" name="Picture 4" descr="Crime Clipart Transparent - Crime Clipart Png Transparent PNG - 540x598 -  Free Download on Nic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3938" y="3182012"/>
            <a:ext cx="1440160" cy="109852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886268"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User Front Page</a:t>
            </a:r>
          </a:p>
        </p:txBody>
      </p:sp>
      <p:pic>
        <p:nvPicPr>
          <p:cNvPr id="4" name="Content Placeholder 3"/>
          <p:cNvPicPr>
            <a:picLocks noGrp="1" noChangeAspect="1"/>
          </p:cNvPicPr>
          <p:nvPr>
            <p:ph idx="1"/>
          </p:nvPr>
        </p:nvPicPr>
        <p:blipFill>
          <a:blip r:embed="rId4"/>
          <a:stretch>
            <a:fillRect/>
          </a:stretch>
        </p:blipFill>
        <p:spPr>
          <a:xfrm>
            <a:off x="1886585" y="1335405"/>
            <a:ext cx="7110095" cy="513778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886268"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About Us</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77440" y="1700808"/>
            <a:ext cx="7078220" cy="438626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835468"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Crime Info</a:t>
            </a:r>
          </a:p>
        </p:txBody>
      </p:sp>
      <p:pic>
        <p:nvPicPr>
          <p:cNvPr id="4" name="Content Placeholder 3"/>
          <p:cNvPicPr>
            <a:picLocks noGrp="1" noChangeAspect="1"/>
          </p:cNvPicPr>
          <p:nvPr>
            <p:ph idx="1"/>
          </p:nvPr>
        </p:nvPicPr>
        <p:blipFill>
          <a:blip r:embed="rId4"/>
          <a:stretch>
            <a:fillRect/>
          </a:stretch>
        </p:blipFill>
        <p:spPr>
          <a:xfrm>
            <a:off x="1945640" y="1468120"/>
            <a:ext cx="7051040" cy="48285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Safe / Unsafe</a:t>
            </a:r>
          </a:p>
        </p:txBody>
      </p:sp>
      <p:pic>
        <p:nvPicPr>
          <p:cNvPr id="4" name="Content Placeholder 3"/>
          <p:cNvPicPr>
            <a:picLocks noGrp="1" noChangeAspect="1"/>
          </p:cNvPicPr>
          <p:nvPr>
            <p:ph idx="1"/>
          </p:nvPr>
        </p:nvPicPr>
        <p:blipFill>
          <a:blip r:embed="rId4"/>
          <a:stretch>
            <a:fillRect/>
          </a:stretch>
        </p:blipFill>
        <p:spPr>
          <a:xfrm>
            <a:off x="1974215" y="1365250"/>
            <a:ext cx="6990080" cy="49174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540" y="332740"/>
            <a:ext cx="7219950" cy="527685"/>
          </a:xfrm>
        </p:spPr>
        <p:txBody>
          <a:bodyPr/>
          <a:lstStyle/>
          <a:p>
            <a:r>
              <a:rPr lang="en-US" altLang="en-US" sz="3000" b="1" dirty="0">
                <a:solidFill>
                  <a:srgbClr val="080808"/>
                </a:solidFill>
                <a:latin typeface="Times New Roman" panose="02020603050405020304" pitchFamily="18" charset="0"/>
                <a:cs typeface="Times New Roman" panose="02020603050405020304" pitchFamily="18" charset="0"/>
              </a:rPr>
              <a:t>Prediction Algorithms</a:t>
            </a:r>
          </a:p>
        </p:txBody>
      </p:sp>
      <p:sp>
        <p:nvSpPr>
          <p:cNvPr id="2" name="Text Box 1"/>
          <p:cNvSpPr txBox="1"/>
          <p:nvPr/>
        </p:nvSpPr>
        <p:spPr>
          <a:xfrm>
            <a:off x="1907540" y="1484630"/>
            <a:ext cx="7149465" cy="4751365"/>
          </a:xfrm>
          <a:prstGeom prst="rect">
            <a:avLst/>
          </a:prstGeom>
          <a:noFill/>
        </p:spPr>
        <p:txBody>
          <a:bodyPr wrap="square" rtlCol="0">
            <a:spAutoFit/>
          </a:bodyPr>
          <a:lstStyle/>
          <a:p>
            <a:pPr marL="285750" indent="-285750" algn="just">
              <a:buFont typeface="Wingdings" panose="05000000000000000000" charset="0"/>
              <a:buChar char="v"/>
            </a:pPr>
            <a:r>
              <a:rPr lang="en-US" sz="2400" dirty="0">
                <a:solidFill>
                  <a:schemeClr val="bg2">
                    <a:lumMod val="50000"/>
                  </a:schemeClr>
                </a:solidFill>
                <a:latin typeface="Times New Roman" panose="02020603050405020304" pitchFamily="18" charset="0"/>
                <a:cs typeface="Times New Roman" panose="02020603050405020304" pitchFamily="18" charset="0"/>
                <a:sym typeface="+mn-ea"/>
              </a:rPr>
              <a:t>Linear Regression</a:t>
            </a:r>
          </a:p>
          <a:p>
            <a:pPr marL="285750" indent="-285750" algn="just">
              <a:buFont typeface="Wingdings" panose="05000000000000000000" charset="0"/>
              <a:buChar char="v"/>
            </a:pPr>
            <a:endParaRPr lang="en-US" sz="2400" dirty="0">
              <a:solidFill>
                <a:schemeClr val="bg2">
                  <a:lumMod val="50000"/>
                </a:schemeClr>
              </a:solidFill>
              <a:latin typeface="Times New Roman" panose="02020603050405020304" pitchFamily="18" charset="0"/>
              <a:cs typeface="Times New Roman" panose="02020603050405020304" pitchFamily="18" charset="0"/>
              <a:sym typeface="+mn-ea"/>
            </a:endParaRPr>
          </a:p>
          <a:p>
            <a:pPr marL="285750" indent="-285750" algn="just">
              <a:buFont typeface="Wingdings" panose="05000000000000000000" charset="0"/>
              <a:buChar char="v"/>
            </a:pPr>
            <a:r>
              <a:rPr lang="en-US" sz="2400" dirty="0">
                <a:solidFill>
                  <a:schemeClr val="bg2">
                    <a:lumMod val="50000"/>
                  </a:schemeClr>
                </a:solidFill>
                <a:latin typeface="Times New Roman" panose="02020603050405020304" pitchFamily="18" charset="0"/>
                <a:cs typeface="Times New Roman" panose="02020603050405020304" pitchFamily="18" charset="0"/>
                <a:sym typeface="+mn-ea"/>
              </a:rPr>
              <a:t>Support Vector Machine</a:t>
            </a:r>
          </a:p>
          <a:p>
            <a:pPr marL="285750" indent="-285750" algn="just">
              <a:buFont typeface="Wingdings" panose="05000000000000000000" charset="0"/>
              <a:buChar char="v"/>
            </a:pPr>
            <a:endParaRPr lang="en-US" sz="2400" dirty="0">
              <a:solidFill>
                <a:schemeClr val="bg2">
                  <a:lumMod val="50000"/>
                </a:schemeClr>
              </a:solidFill>
              <a:latin typeface="Times New Roman" panose="02020603050405020304" pitchFamily="18" charset="0"/>
              <a:cs typeface="Times New Roman" panose="02020603050405020304" pitchFamily="18" charset="0"/>
              <a:sym typeface="+mn-ea"/>
            </a:endParaRPr>
          </a:p>
          <a:p>
            <a:pPr marL="285750" indent="-285750" algn="just">
              <a:buFont typeface="Wingdings" panose="05000000000000000000" charset="0"/>
              <a:buChar char="v"/>
            </a:pPr>
            <a:r>
              <a:rPr lang="en-US" sz="2400" dirty="0">
                <a:solidFill>
                  <a:schemeClr val="bg2">
                    <a:lumMod val="50000"/>
                  </a:schemeClr>
                </a:solidFill>
                <a:latin typeface="Times New Roman" panose="02020603050405020304" pitchFamily="18" charset="0"/>
                <a:cs typeface="Times New Roman" panose="02020603050405020304" pitchFamily="18" charset="0"/>
                <a:sym typeface="+mn-ea"/>
              </a:rPr>
              <a:t>Decision Tree</a:t>
            </a:r>
          </a:p>
          <a:p>
            <a:pPr marL="285750" indent="-285750" algn="just">
              <a:buFont typeface="Wingdings" panose="05000000000000000000" charset="0"/>
              <a:buChar char="v"/>
            </a:pPr>
            <a:endParaRPr lang="en-US" sz="2400" dirty="0">
              <a:solidFill>
                <a:schemeClr val="bg2">
                  <a:lumMod val="50000"/>
                </a:schemeClr>
              </a:solidFill>
              <a:latin typeface="Times New Roman" panose="02020603050405020304" pitchFamily="18" charset="0"/>
              <a:cs typeface="Times New Roman" panose="02020603050405020304" pitchFamily="18" charset="0"/>
              <a:sym typeface="+mn-ea"/>
            </a:endParaRPr>
          </a:p>
          <a:p>
            <a:pPr marL="285750" indent="-285750" algn="just">
              <a:buFont typeface="Wingdings" panose="05000000000000000000" charset="0"/>
              <a:buChar char="v"/>
            </a:pPr>
            <a:r>
              <a:rPr lang="en-US" sz="2400" dirty="0">
                <a:solidFill>
                  <a:schemeClr val="bg2">
                    <a:lumMod val="50000"/>
                  </a:schemeClr>
                </a:solidFill>
                <a:latin typeface="Times New Roman" panose="02020603050405020304" pitchFamily="18" charset="0"/>
                <a:cs typeface="Times New Roman" panose="02020603050405020304" pitchFamily="18" charset="0"/>
                <a:sym typeface="+mn-ea"/>
              </a:rPr>
              <a:t>Random Forest</a:t>
            </a:r>
          </a:p>
          <a:p>
            <a:pPr marL="285750" indent="-285750" algn="just">
              <a:buFont typeface="Wingdings" panose="05000000000000000000" charset="0"/>
              <a:buChar char="v"/>
            </a:pPr>
            <a:endParaRPr lang="en-US" sz="2400" dirty="0">
              <a:solidFill>
                <a:schemeClr val="bg2">
                  <a:lumMod val="50000"/>
                </a:schemeClr>
              </a:solidFill>
              <a:latin typeface="Times New Roman" panose="02020603050405020304" pitchFamily="18" charset="0"/>
              <a:cs typeface="Times New Roman" panose="02020603050405020304" pitchFamily="18" charset="0"/>
              <a:sym typeface="+mn-ea"/>
            </a:endParaRPr>
          </a:p>
          <a:p>
            <a:pPr marL="285750" indent="-285750" algn="just">
              <a:buFont typeface="Wingdings" panose="05000000000000000000" charset="0"/>
              <a:buChar char="v"/>
            </a:pPr>
            <a:r>
              <a:rPr lang="en-US" sz="2400" dirty="0">
                <a:solidFill>
                  <a:schemeClr val="bg2">
                    <a:lumMod val="50000"/>
                  </a:schemeClr>
                </a:solidFill>
                <a:latin typeface="Times New Roman" panose="02020603050405020304" pitchFamily="18" charset="0"/>
                <a:cs typeface="Times New Roman" panose="02020603050405020304" pitchFamily="18" charset="0"/>
                <a:sym typeface="+mn-ea"/>
              </a:rPr>
              <a:t>K- Nearest Neighbours</a:t>
            </a:r>
          </a:p>
          <a:p>
            <a:pPr marL="285750" indent="-285750" algn="just">
              <a:buFont typeface="Wingdings" panose="05000000000000000000" charset="0"/>
              <a:buChar char="v"/>
            </a:pPr>
            <a:endParaRPr lang="en-US" sz="2400" dirty="0">
              <a:latin typeface="Times New Roman" panose="02020603050405020304" pitchFamily="18" charset="0"/>
              <a:cs typeface="Times New Roman" panose="02020603050405020304" pitchFamily="18" charset="0"/>
            </a:endParaRPr>
          </a:p>
          <a:p>
            <a:pPr marL="431800" marR="38100" indent="-419100">
              <a:lnSpc>
                <a:spcPct val="108000"/>
              </a:lnSpc>
              <a:spcBef>
                <a:spcPts val="100"/>
              </a:spcBef>
              <a:buFont typeface="MS UI Gothic" panose="020B0600070205080204" charset="-128"/>
              <a:buChar char="❖"/>
              <a:tabLst>
                <a:tab pos="431165" algn="l"/>
                <a:tab pos="431800" algn="l"/>
              </a:tabLst>
            </a:pPr>
            <a:endParaRPr sz="2400" dirty="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endParaRPr lang="en-US" dirty="0">
              <a:latin typeface="Cambria" panose="02040503050406030204"/>
              <a:cs typeface="Cambria" panose="02040503050406030204"/>
              <a:sym typeface="+mn-ea"/>
            </a:endParaRPr>
          </a:p>
          <a:p>
            <a:pPr marL="285750" indent="-285750">
              <a:buFont typeface="Wingdings" panose="05000000000000000000" charset="0"/>
              <a:buChar char="v"/>
            </a:pP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431165"/>
            <a:ext cx="5616575" cy="508000"/>
          </a:xfrm>
        </p:spPr>
        <p:txBody>
          <a:bodyPr/>
          <a:lstStyle/>
          <a:p>
            <a:r>
              <a:rPr lang="en-US" altLang="en-US" sz="3000" b="1" dirty="0">
                <a:solidFill>
                  <a:srgbClr val="080808"/>
                </a:solidFill>
                <a:latin typeface="Times New Roman" panose="02020603050405020304" pitchFamily="18" charset="0"/>
                <a:cs typeface="Times New Roman" panose="02020603050405020304" pitchFamily="18" charset="0"/>
              </a:rPr>
              <a:t>Model Comparisons</a:t>
            </a:r>
          </a:p>
        </p:txBody>
      </p:sp>
      <p:sp>
        <p:nvSpPr>
          <p:cNvPr id="5" name="Text Box 4"/>
          <p:cNvSpPr txBox="1"/>
          <p:nvPr/>
        </p:nvSpPr>
        <p:spPr>
          <a:xfrm>
            <a:off x="2051685" y="5157470"/>
            <a:ext cx="6913880" cy="645160"/>
          </a:xfrm>
          <a:prstGeom prst="rect">
            <a:avLst/>
          </a:prstGeom>
          <a:noFill/>
        </p:spPr>
        <p:txBody>
          <a:bodyPr wrap="square" rtlCol="0">
            <a:spAutoFit/>
          </a:bodyPr>
          <a:lstStyle/>
          <a:p>
            <a:r>
              <a:rPr lang="en-US">
                <a:solidFill>
                  <a:schemeClr val="bg2">
                    <a:lumMod val="50000"/>
                  </a:schemeClr>
                </a:solidFill>
                <a:latin typeface="Times New Roman" panose="02020603050405020304" pitchFamily="18" charset="0"/>
                <a:cs typeface="Times New Roman" panose="02020603050405020304" pitchFamily="18" charset="0"/>
              </a:rPr>
              <a:t>We get maximum accuracy using KNN algorithm, so we are proceeding with it in our system.</a:t>
            </a:r>
          </a:p>
        </p:txBody>
      </p:sp>
      <p:pic>
        <p:nvPicPr>
          <p:cNvPr id="2" name="Content Placeholder 1"/>
          <p:cNvPicPr>
            <a:picLocks noGrp="1" noChangeAspect="1"/>
          </p:cNvPicPr>
          <p:nvPr>
            <p:ph idx="1"/>
          </p:nvPr>
        </p:nvPicPr>
        <p:blipFill>
          <a:blip r:embed="rId4"/>
          <a:stretch>
            <a:fillRect/>
          </a:stretch>
        </p:blipFill>
        <p:spPr>
          <a:xfrm>
            <a:off x="1979930" y="1484630"/>
            <a:ext cx="6715125" cy="312737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540" y="332740"/>
            <a:ext cx="664908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Prediction System - Safety Measures</a:t>
            </a:r>
          </a:p>
        </p:txBody>
      </p:sp>
      <p:pic>
        <p:nvPicPr>
          <p:cNvPr id="4" name="Content Placeholder 3"/>
          <p:cNvPicPr>
            <a:picLocks noGrp="1" noChangeAspect="1"/>
          </p:cNvPicPr>
          <p:nvPr>
            <p:ph idx="1"/>
          </p:nvPr>
        </p:nvPicPr>
        <p:blipFill>
          <a:blip r:embed="rId4"/>
          <a:stretch>
            <a:fillRect/>
          </a:stretch>
        </p:blipFill>
        <p:spPr>
          <a:xfrm>
            <a:off x="1979295" y="1341120"/>
            <a:ext cx="6998970" cy="456819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540" y="332740"/>
            <a:ext cx="7153910"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Prediction System - Safety Measures</a:t>
            </a:r>
          </a:p>
        </p:txBody>
      </p:sp>
      <p:pic>
        <p:nvPicPr>
          <p:cNvPr id="2" name="Content Placeholder 1"/>
          <p:cNvPicPr>
            <a:picLocks noGrp="1" noChangeAspect="1"/>
          </p:cNvPicPr>
          <p:nvPr>
            <p:ph idx="1"/>
          </p:nvPr>
        </p:nvPicPr>
        <p:blipFill>
          <a:blip r:embed="rId4"/>
          <a:stretch>
            <a:fillRect/>
          </a:stretch>
        </p:blipFill>
        <p:spPr>
          <a:xfrm>
            <a:off x="2051685" y="1341120"/>
            <a:ext cx="6861810" cy="447865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835150" y="332740"/>
            <a:ext cx="664273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Prediction System - Safety Measures</a:t>
            </a:r>
          </a:p>
        </p:txBody>
      </p:sp>
      <p:pic>
        <p:nvPicPr>
          <p:cNvPr id="4" name="Content Placeholder 3"/>
          <p:cNvPicPr>
            <a:picLocks noGrp="1" noChangeAspect="1"/>
          </p:cNvPicPr>
          <p:nvPr>
            <p:ph idx="1"/>
          </p:nvPr>
        </p:nvPicPr>
        <p:blipFill>
          <a:blip r:embed="rId4"/>
          <a:stretch>
            <a:fillRect/>
          </a:stretch>
        </p:blipFill>
        <p:spPr>
          <a:xfrm>
            <a:off x="1907540" y="1268730"/>
            <a:ext cx="7136130" cy="45974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City Details</a:t>
            </a:r>
          </a:p>
        </p:txBody>
      </p:sp>
      <p:pic>
        <p:nvPicPr>
          <p:cNvPr id="4" name="Content Placeholder 3"/>
          <p:cNvPicPr>
            <a:picLocks noGrp="1" noChangeAspect="1"/>
          </p:cNvPicPr>
          <p:nvPr>
            <p:ph idx="1"/>
          </p:nvPr>
        </p:nvPicPr>
        <p:blipFill>
          <a:blip r:embed="rId4"/>
          <a:stretch>
            <a:fillRect/>
          </a:stretch>
        </p:blipFill>
        <p:spPr>
          <a:xfrm>
            <a:off x="1979930" y="1484630"/>
            <a:ext cx="6934835" cy="48190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2058576" y="476796"/>
            <a:ext cx="5619750" cy="719137"/>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Presentation Flow</a:t>
            </a:r>
          </a:p>
        </p:txBody>
      </p:sp>
      <p:sp>
        <p:nvSpPr>
          <p:cNvPr id="5" name="object 5"/>
          <p:cNvSpPr txBox="1"/>
          <p:nvPr/>
        </p:nvSpPr>
        <p:spPr>
          <a:xfrm>
            <a:off x="2237740" y="1557020"/>
            <a:ext cx="5440680" cy="4721805"/>
          </a:xfrm>
          <a:prstGeom prst="rect">
            <a:avLst/>
          </a:prstGeom>
        </p:spPr>
        <p:txBody>
          <a:bodyPr vert="horz" wrap="square" lIns="0" tIns="127000" rIns="0" bIns="0" rtlCol="0">
            <a:spAutoFit/>
          </a:bodyPr>
          <a:lstStyle/>
          <a:p>
            <a:pPr marL="431800" indent="-419100">
              <a:lnSpc>
                <a:spcPct val="100000"/>
              </a:lnSpc>
              <a:spcBef>
                <a:spcPts val="1000"/>
              </a:spcBef>
              <a:buFont typeface="MS UI Gothic" panose="020B0600070205080204" charset="-128"/>
              <a:buChar char="❖"/>
              <a:tabLst>
                <a:tab pos="431165" algn="l"/>
                <a:tab pos="431800" algn="l"/>
              </a:tabLst>
            </a:pPr>
            <a:r>
              <a:rPr lang="en-IN" sz="1800">
                <a:solidFill>
                  <a:schemeClr val="bg2">
                    <a:lumMod val="50000"/>
                  </a:schemeClr>
                </a:solidFill>
                <a:latin typeface="Times New Roman" panose="02020603050405020304" pitchFamily="18" charset="0"/>
                <a:cs typeface="Times New Roman" panose="02020603050405020304" pitchFamily="18" charset="0"/>
              </a:rPr>
              <a:t>Introduction</a:t>
            </a:r>
            <a:endParaRPr sz="1800" dirty="0">
              <a:solidFill>
                <a:schemeClr val="bg2">
                  <a:lumMod val="50000"/>
                </a:schemeClr>
              </a:solidFill>
              <a:latin typeface="Times New Roman" panose="02020603050405020304" pitchFamily="18" charset="0"/>
              <a:cs typeface="Times New Roman" panose="02020603050405020304" pitchFamily="18" charset="0"/>
            </a:endParaRPr>
          </a:p>
          <a:p>
            <a:pPr marL="431800" indent="-419100">
              <a:lnSpc>
                <a:spcPct val="100000"/>
              </a:lnSpc>
              <a:spcBef>
                <a:spcPts val="900"/>
              </a:spcBef>
              <a:buFont typeface="MS UI Gothic" panose="020B0600070205080204" charset="-128"/>
              <a:buChar char="❖"/>
              <a:tabLst>
                <a:tab pos="431165" algn="l"/>
                <a:tab pos="431800" algn="l"/>
              </a:tabLst>
            </a:pPr>
            <a:r>
              <a:rPr lang="en-IN" spc="15" dirty="0">
                <a:solidFill>
                  <a:schemeClr val="bg2">
                    <a:lumMod val="50000"/>
                  </a:schemeClr>
                </a:solidFill>
                <a:latin typeface="Times New Roman" panose="02020603050405020304" pitchFamily="18" charset="0"/>
                <a:cs typeface="Times New Roman" panose="02020603050405020304" pitchFamily="18" charset="0"/>
              </a:rPr>
              <a:t>Objectives</a:t>
            </a:r>
            <a:endParaRPr sz="1800" dirty="0">
              <a:solidFill>
                <a:schemeClr val="bg2">
                  <a:lumMod val="50000"/>
                </a:schemeClr>
              </a:solidFill>
              <a:latin typeface="Times New Roman" panose="02020603050405020304" pitchFamily="18" charset="0"/>
              <a:cs typeface="Times New Roman" panose="02020603050405020304" pitchFamily="18" charset="0"/>
            </a:endParaRPr>
          </a:p>
          <a:p>
            <a:pPr marL="431800" indent="-419100">
              <a:lnSpc>
                <a:spcPct val="100000"/>
              </a:lnSpc>
              <a:spcBef>
                <a:spcPts val="900"/>
              </a:spcBef>
              <a:buFont typeface="MS UI Gothic" panose="020B0600070205080204" charset="-128"/>
              <a:buChar char="❖"/>
              <a:tabLst>
                <a:tab pos="431165" algn="l"/>
                <a:tab pos="431800" algn="l"/>
              </a:tabLst>
            </a:pPr>
            <a:r>
              <a:rPr sz="1800" spc="10" dirty="0">
                <a:solidFill>
                  <a:schemeClr val="bg2">
                    <a:lumMod val="50000"/>
                  </a:schemeClr>
                </a:solidFill>
                <a:latin typeface="Times New Roman" panose="02020603050405020304" pitchFamily="18" charset="0"/>
                <a:cs typeface="Times New Roman" panose="02020603050405020304" pitchFamily="18" charset="0"/>
                <a:sym typeface="+mn-ea"/>
              </a:rPr>
              <a:t>Tools</a:t>
            </a:r>
            <a:r>
              <a:rPr sz="1800" spc="5" dirty="0">
                <a:solidFill>
                  <a:schemeClr val="bg2">
                    <a:lumMod val="50000"/>
                  </a:schemeClr>
                </a:solidFill>
                <a:latin typeface="Times New Roman" panose="02020603050405020304" pitchFamily="18" charset="0"/>
                <a:cs typeface="Times New Roman" panose="02020603050405020304" pitchFamily="18" charset="0"/>
                <a:sym typeface="+mn-ea"/>
              </a:rPr>
              <a:t> </a:t>
            </a:r>
            <a:r>
              <a:rPr sz="1800" spc="-20" dirty="0">
                <a:solidFill>
                  <a:schemeClr val="bg2">
                    <a:lumMod val="50000"/>
                  </a:schemeClr>
                </a:solidFill>
                <a:latin typeface="Times New Roman" panose="02020603050405020304" pitchFamily="18" charset="0"/>
                <a:cs typeface="Times New Roman" panose="02020603050405020304" pitchFamily="18" charset="0"/>
                <a:sym typeface="+mn-ea"/>
              </a:rPr>
              <a:t>&amp;</a:t>
            </a:r>
            <a:r>
              <a:rPr sz="1800" spc="-45" dirty="0">
                <a:solidFill>
                  <a:schemeClr val="bg2">
                    <a:lumMod val="50000"/>
                  </a:schemeClr>
                </a:solidFill>
                <a:latin typeface="Times New Roman" panose="02020603050405020304" pitchFamily="18" charset="0"/>
                <a:cs typeface="Times New Roman" panose="02020603050405020304" pitchFamily="18" charset="0"/>
                <a:sym typeface="+mn-ea"/>
              </a:rPr>
              <a:t> </a:t>
            </a:r>
            <a:r>
              <a:rPr sz="1800" spc="55" dirty="0">
                <a:solidFill>
                  <a:schemeClr val="bg2">
                    <a:lumMod val="50000"/>
                  </a:schemeClr>
                </a:solidFill>
                <a:latin typeface="Times New Roman" panose="02020603050405020304" pitchFamily="18" charset="0"/>
                <a:cs typeface="Times New Roman" panose="02020603050405020304" pitchFamily="18" charset="0"/>
                <a:sym typeface="+mn-ea"/>
              </a:rPr>
              <a:t>Technology</a:t>
            </a:r>
            <a:endParaRPr lang="en-IN" sz="1800" spc="55" dirty="0">
              <a:solidFill>
                <a:schemeClr val="bg2">
                  <a:lumMod val="50000"/>
                </a:schemeClr>
              </a:solidFill>
              <a:latin typeface="Times New Roman" panose="02020603050405020304" pitchFamily="18" charset="0"/>
              <a:cs typeface="Times New Roman" panose="02020603050405020304" pitchFamily="18" charset="0"/>
              <a:sym typeface="+mn-ea"/>
            </a:endParaRPr>
          </a:p>
          <a:p>
            <a:pPr marL="431800" indent="-419100">
              <a:lnSpc>
                <a:spcPct val="100000"/>
              </a:lnSpc>
              <a:spcBef>
                <a:spcPts val="900"/>
              </a:spcBef>
              <a:buFont typeface="MS UI Gothic" panose="020B0600070205080204" charset="-128"/>
              <a:buChar char="❖"/>
              <a:tabLst>
                <a:tab pos="431165" algn="l"/>
                <a:tab pos="431800" algn="l"/>
              </a:tabLst>
            </a:pPr>
            <a:r>
              <a:rPr lang="en-IN" spc="55" dirty="0">
                <a:solidFill>
                  <a:schemeClr val="bg2">
                    <a:lumMod val="50000"/>
                  </a:schemeClr>
                </a:solidFill>
                <a:latin typeface="Times New Roman" panose="02020603050405020304" pitchFamily="18" charset="0"/>
                <a:cs typeface="Times New Roman" panose="02020603050405020304" pitchFamily="18" charset="0"/>
                <a:sym typeface="+mn-ea"/>
              </a:rPr>
              <a:t>Flow Chart</a:t>
            </a:r>
          </a:p>
          <a:p>
            <a:pPr marL="431800" indent="-419100">
              <a:spcBef>
                <a:spcPts val="900"/>
              </a:spcBef>
              <a:buFont typeface="MS UI Gothic" panose="020B0600070205080204" charset="-128"/>
              <a:buChar char="❖"/>
              <a:tabLst>
                <a:tab pos="431165" algn="l"/>
                <a:tab pos="431800" algn="l"/>
              </a:tabLst>
            </a:pPr>
            <a:r>
              <a:rPr lang="en-US" sz="1800" spc="45" dirty="0">
                <a:solidFill>
                  <a:schemeClr val="bg2">
                    <a:lumMod val="50000"/>
                  </a:schemeClr>
                </a:solidFill>
                <a:latin typeface="Times New Roman" panose="02020603050405020304" pitchFamily="18" charset="0"/>
                <a:cs typeface="Times New Roman" panose="02020603050405020304" pitchFamily="18" charset="0"/>
              </a:rPr>
              <a:t>Project Snippets</a:t>
            </a:r>
            <a:endParaRPr sz="1800" spc="55" dirty="0">
              <a:solidFill>
                <a:schemeClr val="bg2">
                  <a:lumMod val="50000"/>
                </a:schemeClr>
              </a:solidFill>
              <a:latin typeface="Times New Roman" panose="02020603050405020304" pitchFamily="18" charset="0"/>
              <a:cs typeface="Times New Roman" panose="02020603050405020304" pitchFamily="18" charset="0"/>
              <a:sym typeface="+mn-ea"/>
            </a:endParaRPr>
          </a:p>
          <a:p>
            <a:pPr marL="431800" indent="-419100">
              <a:lnSpc>
                <a:spcPct val="100000"/>
              </a:lnSpc>
              <a:spcBef>
                <a:spcPts val="900"/>
              </a:spcBef>
              <a:buFont typeface="MS UI Gothic" panose="020B0600070205080204" charset="-128"/>
              <a:buChar char="❖"/>
              <a:tabLst>
                <a:tab pos="431165" algn="l"/>
                <a:tab pos="431800" algn="l"/>
              </a:tabLst>
            </a:pPr>
            <a:r>
              <a:rPr lang="en-US" sz="1800" spc="55" dirty="0">
                <a:solidFill>
                  <a:schemeClr val="bg2">
                    <a:lumMod val="50000"/>
                  </a:schemeClr>
                </a:solidFill>
                <a:latin typeface="Times New Roman" panose="02020603050405020304" pitchFamily="18" charset="0"/>
                <a:cs typeface="Times New Roman" panose="02020603050405020304" pitchFamily="18" charset="0"/>
                <a:sym typeface="+mn-ea"/>
              </a:rPr>
              <a:t>Prediction Algorithms</a:t>
            </a:r>
            <a:endParaRPr sz="1800" dirty="0">
              <a:solidFill>
                <a:schemeClr val="bg2">
                  <a:lumMod val="50000"/>
                </a:schemeClr>
              </a:solidFill>
              <a:latin typeface="Times New Roman" panose="02020603050405020304" pitchFamily="18" charset="0"/>
              <a:cs typeface="Times New Roman" panose="02020603050405020304" pitchFamily="18" charset="0"/>
            </a:endParaRPr>
          </a:p>
          <a:p>
            <a:pPr marL="431800" indent="-419100">
              <a:lnSpc>
                <a:spcPct val="100000"/>
              </a:lnSpc>
              <a:spcBef>
                <a:spcPts val="900"/>
              </a:spcBef>
              <a:buFont typeface="MS UI Gothic" panose="020B0600070205080204" charset="-128"/>
              <a:buChar char="❖"/>
              <a:tabLst>
                <a:tab pos="431165" algn="l"/>
                <a:tab pos="431800" algn="l"/>
              </a:tabLst>
            </a:pPr>
            <a:r>
              <a:rPr sz="1800" spc="30" dirty="0">
                <a:solidFill>
                  <a:schemeClr val="bg2">
                    <a:lumMod val="50000"/>
                  </a:schemeClr>
                </a:solidFill>
                <a:latin typeface="Times New Roman" panose="02020603050405020304" pitchFamily="18" charset="0"/>
                <a:cs typeface="Times New Roman" panose="02020603050405020304" pitchFamily="18" charset="0"/>
              </a:rPr>
              <a:t>Prediction</a:t>
            </a:r>
            <a:r>
              <a:rPr sz="1800" spc="10" dirty="0">
                <a:solidFill>
                  <a:schemeClr val="bg2">
                    <a:lumMod val="50000"/>
                  </a:schemeClr>
                </a:solidFill>
                <a:latin typeface="Times New Roman" panose="02020603050405020304" pitchFamily="18" charset="0"/>
                <a:cs typeface="Times New Roman" panose="02020603050405020304" pitchFamily="18" charset="0"/>
              </a:rPr>
              <a:t> </a:t>
            </a:r>
            <a:r>
              <a:rPr sz="1800" spc="45" dirty="0">
                <a:solidFill>
                  <a:schemeClr val="bg2">
                    <a:lumMod val="50000"/>
                  </a:schemeClr>
                </a:solidFill>
                <a:latin typeface="Times New Roman" panose="02020603050405020304" pitchFamily="18" charset="0"/>
                <a:cs typeface="Times New Roman" panose="02020603050405020304" pitchFamily="18" charset="0"/>
              </a:rPr>
              <a:t>System</a:t>
            </a:r>
          </a:p>
          <a:p>
            <a:pPr marL="431800" indent="-419100">
              <a:lnSpc>
                <a:spcPct val="100000"/>
              </a:lnSpc>
              <a:spcBef>
                <a:spcPts val="900"/>
              </a:spcBef>
              <a:buFont typeface="MS UI Gothic" panose="020B0600070205080204" charset="-128"/>
              <a:buChar char="❖"/>
              <a:tabLst>
                <a:tab pos="431165" algn="l"/>
                <a:tab pos="431800" algn="l"/>
              </a:tabLst>
            </a:pPr>
            <a:r>
              <a:rPr lang="en-US" sz="1800" spc="45" dirty="0">
                <a:solidFill>
                  <a:schemeClr val="bg2">
                    <a:lumMod val="50000"/>
                  </a:schemeClr>
                </a:solidFill>
                <a:latin typeface="Times New Roman" panose="02020603050405020304" pitchFamily="18" charset="0"/>
                <a:cs typeface="Times New Roman" panose="02020603050405020304" pitchFamily="18" charset="0"/>
              </a:rPr>
              <a:t>Model Comparisons</a:t>
            </a:r>
            <a:endParaRPr sz="1800" spc="45" dirty="0">
              <a:solidFill>
                <a:schemeClr val="bg2">
                  <a:lumMod val="50000"/>
                </a:schemeClr>
              </a:solidFill>
              <a:latin typeface="Times New Roman" panose="02020603050405020304" pitchFamily="18" charset="0"/>
              <a:cs typeface="Times New Roman" panose="02020603050405020304" pitchFamily="18" charset="0"/>
            </a:endParaRPr>
          </a:p>
          <a:p>
            <a:pPr marL="431800" indent="-419100">
              <a:lnSpc>
                <a:spcPct val="100000"/>
              </a:lnSpc>
              <a:spcBef>
                <a:spcPts val="900"/>
              </a:spcBef>
              <a:buFont typeface="MS UI Gothic" panose="020B0600070205080204" charset="-128"/>
              <a:buChar char="❖"/>
              <a:tabLst>
                <a:tab pos="431165" algn="l"/>
                <a:tab pos="431800" algn="l"/>
              </a:tabLst>
            </a:pPr>
            <a:r>
              <a:rPr lang="en-US" sz="1800" spc="45" dirty="0">
                <a:solidFill>
                  <a:schemeClr val="bg2">
                    <a:lumMod val="50000"/>
                  </a:schemeClr>
                </a:solidFill>
                <a:latin typeface="Times New Roman" panose="02020603050405020304" pitchFamily="18" charset="0"/>
                <a:cs typeface="Times New Roman" panose="02020603050405020304" pitchFamily="18" charset="0"/>
              </a:rPr>
              <a:t>Diagrams</a:t>
            </a:r>
          </a:p>
          <a:p>
            <a:pPr marL="431800" indent="-419100">
              <a:lnSpc>
                <a:spcPct val="100000"/>
              </a:lnSpc>
              <a:spcBef>
                <a:spcPts val="900"/>
              </a:spcBef>
              <a:buFont typeface="MS UI Gothic" panose="020B0600070205080204" charset="-128"/>
              <a:buChar char="❖"/>
              <a:tabLst>
                <a:tab pos="431165" algn="l"/>
                <a:tab pos="431800" algn="l"/>
              </a:tabLst>
            </a:pPr>
            <a:r>
              <a:rPr sz="1800" spc="60" dirty="0">
                <a:solidFill>
                  <a:schemeClr val="bg2">
                    <a:lumMod val="50000"/>
                  </a:schemeClr>
                </a:solidFill>
                <a:latin typeface="Times New Roman" panose="02020603050405020304" pitchFamily="18" charset="0"/>
                <a:cs typeface="Times New Roman" panose="02020603050405020304" pitchFamily="18" charset="0"/>
              </a:rPr>
              <a:t>Conclusion</a:t>
            </a:r>
            <a:endParaRPr sz="1800" dirty="0">
              <a:solidFill>
                <a:schemeClr val="bg2">
                  <a:lumMod val="50000"/>
                </a:schemeClr>
              </a:solidFill>
              <a:latin typeface="Times New Roman" panose="02020603050405020304" pitchFamily="18" charset="0"/>
              <a:cs typeface="Times New Roman" panose="02020603050405020304" pitchFamily="18" charset="0"/>
            </a:endParaRPr>
          </a:p>
          <a:p>
            <a:pPr marL="431800" indent="-419100">
              <a:lnSpc>
                <a:spcPct val="100000"/>
              </a:lnSpc>
              <a:spcBef>
                <a:spcPts val="900"/>
              </a:spcBef>
              <a:buFont typeface="MS UI Gothic" panose="020B0600070205080204" charset="-128"/>
              <a:buChar char="❖"/>
              <a:tabLst>
                <a:tab pos="431165" algn="l"/>
                <a:tab pos="431800" algn="l"/>
              </a:tabLst>
            </a:pPr>
            <a:r>
              <a:rPr sz="1800" spc="5" dirty="0">
                <a:solidFill>
                  <a:schemeClr val="bg2">
                    <a:lumMod val="50000"/>
                  </a:schemeClr>
                </a:solidFill>
                <a:latin typeface="Times New Roman" panose="02020603050405020304" pitchFamily="18" charset="0"/>
                <a:cs typeface="Times New Roman" panose="02020603050405020304" pitchFamily="18" charset="0"/>
              </a:rPr>
              <a:t>Future </a:t>
            </a:r>
            <a:r>
              <a:rPr sz="1800" spc="85" dirty="0">
                <a:solidFill>
                  <a:schemeClr val="bg2">
                    <a:lumMod val="50000"/>
                  </a:schemeClr>
                </a:solidFill>
                <a:latin typeface="Times New Roman" panose="02020603050405020304" pitchFamily="18" charset="0"/>
                <a:cs typeface="Times New Roman" panose="02020603050405020304" pitchFamily="18" charset="0"/>
              </a:rPr>
              <a:t>Scope</a:t>
            </a:r>
            <a:endParaRPr sz="1800" dirty="0">
              <a:solidFill>
                <a:schemeClr val="bg2">
                  <a:lumMod val="50000"/>
                </a:schemeClr>
              </a:solidFill>
              <a:latin typeface="Times New Roman" panose="02020603050405020304" pitchFamily="18" charset="0"/>
              <a:cs typeface="Times New Roman" panose="02020603050405020304" pitchFamily="18" charset="0"/>
            </a:endParaRPr>
          </a:p>
          <a:p>
            <a:pPr marL="431800" indent="-419100">
              <a:lnSpc>
                <a:spcPct val="100000"/>
              </a:lnSpc>
              <a:spcBef>
                <a:spcPts val="900"/>
              </a:spcBef>
              <a:buFont typeface="MS UI Gothic" panose="020B0600070205080204" charset="-128"/>
              <a:buChar char="❖"/>
              <a:tabLst>
                <a:tab pos="431165" algn="l"/>
                <a:tab pos="431800" algn="l"/>
              </a:tabLst>
            </a:pPr>
            <a:r>
              <a:rPr sz="1800" spc="55" dirty="0">
                <a:solidFill>
                  <a:schemeClr val="bg2">
                    <a:lumMod val="50000"/>
                  </a:schemeClr>
                </a:solidFill>
                <a:latin typeface="Times New Roman" panose="02020603050405020304" pitchFamily="18" charset="0"/>
                <a:cs typeface="Times New Roman" panose="02020603050405020304" pitchFamily="18" charset="0"/>
              </a:rPr>
              <a:t>References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Crime Distribution</a:t>
            </a:r>
          </a:p>
        </p:txBody>
      </p:sp>
      <p:pic>
        <p:nvPicPr>
          <p:cNvPr id="4" name="Content Placeholder 3"/>
          <p:cNvPicPr>
            <a:picLocks noGrp="1" noChangeAspect="1"/>
          </p:cNvPicPr>
          <p:nvPr>
            <p:ph idx="1"/>
          </p:nvPr>
        </p:nvPicPr>
        <p:blipFill>
          <a:blip r:embed="rId4"/>
          <a:stretch>
            <a:fillRect/>
          </a:stretch>
        </p:blipFill>
        <p:spPr>
          <a:xfrm>
            <a:off x="1945640" y="1385570"/>
            <a:ext cx="7039610" cy="490093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Helpline and </a:t>
            </a:r>
            <a:r>
              <a:rPr lang="en-US" altLang="en-US" b="1" dirty="0" err="1">
                <a:solidFill>
                  <a:srgbClr val="080808"/>
                </a:solidFill>
                <a:latin typeface="Times New Roman" panose="02020603050405020304" pitchFamily="18" charset="0"/>
                <a:cs typeface="Times New Roman" panose="02020603050405020304" pitchFamily="18" charset="0"/>
              </a:rPr>
              <a:t>eFIR</a:t>
            </a:r>
            <a:r>
              <a:rPr lang="en-US" altLang="en-US" b="1" dirty="0">
                <a:solidFill>
                  <a:srgbClr val="080808"/>
                </a:solidFill>
                <a:latin typeface="Times New Roman" panose="02020603050405020304" pitchFamily="18" charset="0"/>
                <a:cs typeface="Times New Roman" panose="02020603050405020304" pitchFamily="18" charset="0"/>
              </a:rPr>
              <a:t> Menu</a:t>
            </a:r>
          </a:p>
        </p:txBody>
      </p:sp>
      <p:pic>
        <p:nvPicPr>
          <p:cNvPr id="4" name="Content Placeholder 3"/>
          <p:cNvPicPr>
            <a:picLocks noGrp="1" noChangeAspect="1"/>
          </p:cNvPicPr>
          <p:nvPr>
            <p:ph idx="1"/>
          </p:nvPr>
        </p:nvPicPr>
        <p:blipFill>
          <a:blip r:embed="rId4"/>
          <a:stretch>
            <a:fillRect/>
          </a:stretch>
        </p:blipFill>
        <p:spPr>
          <a:xfrm>
            <a:off x="1945640" y="1350010"/>
            <a:ext cx="7066280" cy="510286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404495"/>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Contact Page</a:t>
            </a:r>
          </a:p>
        </p:txBody>
      </p:sp>
      <p:pic>
        <p:nvPicPr>
          <p:cNvPr id="4" name="Content Placeholder 3"/>
          <p:cNvPicPr>
            <a:picLocks noGrp="1" noChangeAspect="1"/>
          </p:cNvPicPr>
          <p:nvPr>
            <p:ph idx="1"/>
          </p:nvPr>
        </p:nvPicPr>
        <p:blipFill>
          <a:blip r:embed="rId4"/>
          <a:stretch>
            <a:fillRect/>
          </a:stretch>
        </p:blipFill>
        <p:spPr>
          <a:xfrm>
            <a:off x="1945640" y="1517015"/>
            <a:ext cx="7009130" cy="485521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881823" y="404495"/>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Admin Login Page</a:t>
            </a:r>
          </a:p>
        </p:txBody>
      </p:sp>
      <p:pic>
        <p:nvPicPr>
          <p:cNvPr id="4" name="Content Placeholder 3"/>
          <p:cNvPicPr>
            <a:picLocks noGrp="1" noChangeAspect="1"/>
          </p:cNvPicPr>
          <p:nvPr>
            <p:ph idx="1"/>
          </p:nvPr>
        </p:nvPicPr>
        <p:blipFill>
          <a:blip r:embed="rId4"/>
          <a:stretch>
            <a:fillRect/>
          </a:stretch>
        </p:blipFill>
        <p:spPr>
          <a:xfrm>
            <a:off x="1881823" y="1484784"/>
            <a:ext cx="7129145" cy="484632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Admin Page</a:t>
            </a:r>
          </a:p>
        </p:txBody>
      </p:sp>
      <p:pic>
        <p:nvPicPr>
          <p:cNvPr id="4" name="Content Placeholder 3"/>
          <p:cNvPicPr>
            <a:picLocks noGrp="1" noChangeAspect="1"/>
          </p:cNvPicPr>
          <p:nvPr>
            <p:ph idx="1"/>
          </p:nvPr>
        </p:nvPicPr>
        <p:blipFill>
          <a:blip r:embed="rId4"/>
          <a:stretch>
            <a:fillRect/>
          </a:stretch>
        </p:blipFill>
        <p:spPr>
          <a:xfrm>
            <a:off x="1970405" y="1477645"/>
            <a:ext cx="7016115" cy="489394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Admin Create Account Page</a:t>
            </a:r>
          </a:p>
        </p:txBody>
      </p:sp>
      <p:pic>
        <p:nvPicPr>
          <p:cNvPr id="5" name="Picture 4"/>
          <p:cNvPicPr>
            <a:picLocks noChangeAspect="1"/>
          </p:cNvPicPr>
          <p:nvPr/>
        </p:nvPicPr>
        <p:blipFill rotWithShape="1">
          <a:blip r:embed="rId4"/>
          <a:srcRect t="8863" b="5462"/>
          <a:stretch>
            <a:fillRect/>
          </a:stretch>
        </p:blipFill>
        <p:spPr>
          <a:xfrm>
            <a:off x="1907223" y="1556792"/>
            <a:ext cx="7129274" cy="5112568"/>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404495"/>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Update Records</a:t>
            </a:r>
          </a:p>
        </p:txBody>
      </p:sp>
      <p:pic>
        <p:nvPicPr>
          <p:cNvPr id="4" name="Content Placeholder 3"/>
          <p:cNvPicPr>
            <a:picLocks noGrp="1" noChangeAspect="1"/>
          </p:cNvPicPr>
          <p:nvPr>
            <p:ph idx="1"/>
          </p:nvPr>
        </p:nvPicPr>
        <p:blipFill>
          <a:blip r:embed="rId4"/>
          <a:stretch>
            <a:fillRect/>
          </a:stretch>
        </p:blipFill>
        <p:spPr>
          <a:xfrm>
            <a:off x="2017395" y="1586230"/>
            <a:ext cx="6825615" cy="471741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Flowchart</a:t>
            </a:r>
          </a:p>
        </p:txBody>
      </p:sp>
      <p:pic>
        <p:nvPicPr>
          <p:cNvPr id="3" name="Content Placeholder 2"/>
          <p:cNvPicPr>
            <a:picLocks noGrp="1" noChangeAspect="1"/>
          </p:cNvPicPr>
          <p:nvPr>
            <p:ph idx="1"/>
          </p:nvPr>
        </p:nvPicPr>
        <p:blipFill>
          <a:blip r:embed="rId4"/>
          <a:stretch>
            <a:fillRect/>
          </a:stretch>
        </p:blipFill>
        <p:spPr>
          <a:xfrm>
            <a:off x="2124075" y="981075"/>
            <a:ext cx="6630670" cy="576580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404495"/>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Use Case Diagram </a:t>
            </a:r>
          </a:p>
        </p:txBody>
      </p:sp>
      <p:pic>
        <p:nvPicPr>
          <p:cNvPr id="3" name="Content Placeholder 2"/>
          <p:cNvPicPr>
            <a:picLocks noGrp="1" noChangeAspect="1"/>
          </p:cNvPicPr>
          <p:nvPr>
            <p:ph idx="1"/>
          </p:nvPr>
        </p:nvPicPr>
        <p:blipFill>
          <a:blip r:embed="rId4"/>
          <a:stretch>
            <a:fillRect/>
          </a:stretch>
        </p:blipFill>
        <p:spPr>
          <a:xfrm>
            <a:off x="2411730" y="1341120"/>
            <a:ext cx="6088380" cy="537527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404495"/>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Data Flow Diagram - 0 Level</a:t>
            </a:r>
          </a:p>
        </p:txBody>
      </p:sp>
      <p:pic>
        <p:nvPicPr>
          <p:cNvPr id="2" name="Content Placeholder 1"/>
          <p:cNvPicPr>
            <a:picLocks noGrp="1" noChangeAspect="1"/>
          </p:cNvPicPr>
          <p:nvPr>
            <p:ph idx="1"/>
          </p:nvPr>
        </p:nvPicPr>
        <p:blipFill>
          <a:blip r:embed="rId4"/>
          <a:stretch>
            <a:fillRect/>
          </a:stretch>
        </p:blipFill>
        <p:spPr>
          <a:xfrm>
            <a:off x="1962150" y="1698625"/>
            <a:ext cx="7002145" cy="447357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2195736" y="458402"/>
            <a:ext cx="5619750" cy="719137"/>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Introduction</a:t>
            </a:r>
          </a:p>
        </p:txBody>
      </p:sp>
      <p:sp>
        <p:nvSpPr>
          <p:cNvPr id="277507" name="Rectangle 3"/>
          <p:cNvSpPr>
            <a:spLocks noGrp="1" noChangeArrowheads="1"/>
          </p:cNvSpPr>
          <p:nvPr>
            <p:ph type="body" idx="1"/>
          </p:nvPr>
        </p:nvSpPr>
        <p:spPr>
          <a:xfrm>
            <a:off x="2092219" y="1412776"/>
            <a:ext cx="6840760" cy="5112444"/>
          </a:xfrm>
        </p:spPr>
        <p:txBody>
          <a:bodyPr/>
          <a:lstStyle/>
          <a:p>
            <a:pPr algn="just">
              <a:buFont typeface="Wingdings" panose="05000000000000000000" pitchFamily="2" charset="2"/>
              <a:buChar char="§"/>
            </a:pPr>
            <a:r>
              <a:rPr lang="en-US" altLang="en-US" sz="1800" dirty="0">
                <a:solidFill>
                  <a:srgbClr val="080808"/>
                </a:solidFill>
                <a:latin typeface="Times New Roman" panose="02020603050405020304" pitchFamily="18" charset="0"/>
                <a:cs typeface="Times New Roman" panose="02020603050405020304" pitchFamily="18" charset="0"/>
              </a:rPr>
              <a:t>Crime Glance is a web based application based on machine learning techniques where one can easily get the information related to the crimes happening in a particular place.</a:t>
            </a:r>
          </a:p>
          <a:p>
            <a:pPr algn="just">
              <a:buFont typeface="Wingdings" panose="05000000000000000000" pitchFamily="2" charset="2"/>
              <a:buChar char="§"/>
            </a:pPr>
            <a:endParaRPr lang="en-US" altLang="en-US" sz="1800" dirty="0">
              <a:solidFill>
                <a:srgbClr val="080808"/>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altLang="en-US" sz="1800" dirty="0">
                <a:solidFill>
                  <a:srgbClr val="080808"/>
                </a:solidFill>
                <a:latin typeface="Times New Roman" panose="02020603050405020304" pitchFamily="18" charset="0"/>
                <a:cs typeface="Times New Roman" panose="02020603050405020304" pitchFamily="18" charset="0"/>
              </a:rPr>
              <a:t>It provides users with the features to check the safety measure of a place, i.e., safe, moderately safe or unsafe , get the details of a city, know the distribution of crime that happened in a city over the years and also provides the facility of helpline where users can easily get the helpline contacts of police officials and direct link to state government website where they can easily file an e-FIR and get the related information.</a:t>
            </a:r>
          </a:p>
          <a:p>
            <a:pPr algn="just">
              <a:buFont typeface="Wingdings" panose="05000000000000000000" pitchFamily="2" charset="2"/>
              <a:buChar char="§"/>
            </a:pPr>
            <a:endParaRPr lang="en-US" altLang="en-US" sz="1800" dirty="0">
              <a:solidFill>
                <a:srgbClr val="080808"/>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altLang="en-US" sz="1800" dirty="0">
                <a:solidFill>
                  <a:srgbClr val="080808"/>
                </a:solidFill>
                <a:latin typeface="Times New Roman" panose="02020603050405020304" pitchFamily="18" charset="0"/>
                <a:cs typeface="Times New Roman" panose="02020603050405020304" pitchFamily="18" charset="0"/>
              </a:rPr>
              <a:t>It can help reduce criminal events by foreseeing and preventing crimes, improving the safety and well-being of people and communities.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Data Flow Diagram - 1 Level</a:t>
            </a:r>
          </a:p>
        </p:txBody>
      </p:sp>
      <p:pic>
        <p:nvPicPr>
          <p:cNvPr id="4" name="Content Placeholder 3"/>
          <p:cNvPicPr>
            <a:picLocks noGrp="1" noChangeAspect="1"/>
          </p:cNvPicPr>
          <p:nvPr>
            <p:ph idx="1"/>
          </p:nvPr>
        </p:nvPicPr>
        <p:blipFill>
          <a:blip r:embed="rId4"/>
          <a:stretch>
            <a:fillRect/>
          </a:stretch>
        </p:blipFill>
        <p:spPr>
          <a:xfrm>
            <a:off x="1899920" y="1310640"/>
            <a:ext cx="7118350" cy="547306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223" y="332740"/>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Data Flow Diagram - 2 Level</a:t>
            </a:r>
          </a:p>
        </p:txBody>
      </p:sp>
      <p:pic>
        <p:nvPicPr>
          <p:cNvPr id="4" name="Content Placeholder 3"/>
          <p:cNvPicPr>
            <a:picLocks noGrp="1" noChangeAspect="1"/>
          </p:cNvPicPr>
          <p:nvPr>
            <p:ph idx="1"/>
          </p:nvPr>
        </p:nvPicPr>
        <p:blipFill>
          <a:blip r:embed="rId4"/>
          <a:stretch>
            <a:fillRect/>
          </a:stretch>
        </p:blipFill>
        <p:spPr>
          <a:xfrm>
            <a:off x="1868805" y="1157605"/>
            <a:ext cx="7183120" cy="564451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835468" y="404495"/>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Entity-Relationship Diagram </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5468" y="1700808"/>
            <a:ext cx="7244364" cy="440358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2051685" y="476777"/>
            <a:ext cx="5619750" cy="719137"/>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Conclusions</a:t>
            </a:r>
          </a:p>
        </p:txBody>
      </p:sp>
      <p:sp>
        <p:nvSpPr>
          <p:cNvPr id="2" name="Text Box 1"/>
          <p:cNvSpPr txBox="1"/>
          <p:nvPr/>
        </p:nvSpPr>
        <p:spPr>
          <a:xfrm>
            <a:off x="2051685" y="1484630"/>
            <a:ext cx="6853555" cy="4523105"/>
          </a:xfrm>
          <a:prstGeom prst="rect">
            <a:avLst/>
          </a:prstGeom>
          <a:noFill/>
        </p:spPr>
        <p:txBody>
          <a:bodyPr wrap="square" rtlCol="0">
            <a:spAutoFit/>
          </a:bodyPr>
          <a:lstStyle/>
          <a:p>
            <a:r>
              <a:rPr lang="en-US">
                <a:solidFill>
                  <a:schemeClr val="bg2">
                    <a:lumMod val="50000"/>
                  </a:schemeClr>
                </a:solidFill>
                <a:latin typeface="Times New Roman" panose="02020603050405020304" pitchFamily="18" charset="0"/>
                <a:cs typeface="Times New Roman" panose="02020603050405020304" pitchFamily="18" charset="0"/>
              </a:rPr>
              <a:t>In conclusion, our website for crime prediction is a useful resource for</a:t>
            </a:r>
          </a:p>
          <a:p>
            <a:r>
              <a:rPr lang="en-US">
                <a:solidFill>
                  <a:schemeClr val="bg2">
                    <a:lumMod val="50000"/>
                  </a:schemeClr>
                </a:solidFill>
                <a:latin typeface="Times New Roman" panose="02020603050405020304" pitchFamily="18" charset="0"/>
                <a:cs typeface="Times New Roman" panose="02020603050405020304" pitchFamily="18" charset="0"/>
              </a:rPr>
              <a:t>comprehending and mitigating prospective criminal activity in a variety of contexts. We work to deliver precise insights and forecasts to improve public safety by utilising a large dataset, sophisticated algorithms, and machine learning techniques</a:t>
            </a:r>
          </a:p>
          <a:p>
            <a:endParaRPr lang="en-US">
              <a:solidFill>
                <a:schemeClr val="bg2">
                  <a:lumMod val="50000"/>
                </a:schemeClr>
              </a:solidFill>
              <a:latin typeface="Times New Roman" panose="02020603050405020304" pitchFamily="18" charset="0"/>
              <a:cs typeface="Times New Roman" panose="02020603050405020304" pitchFamily="18" charset="0"/>
            </a:endParaRPr>
          </a:p>
          <a:p>
            <a:r>
              <a:rPr lang="en-US">
                <a:solidFill>
                  <a:schemeClr val="bg2">
                    <a:lumMod val="50000"/>
                  </a:schemeClr>
                </a:solidFill>
                <a:latin typeface="Times New Roman" panose="02020603050405020304" pitchFamily="18" charset="0"/>
                <a:cs typeface="Times New Roman" panose="02020603050405020304" pitchFamily="18" charset="0"/>
              </a:rPr>
              <a:t>In order to fully take advantage of the information offered by our website for crime  prediction, we seek cooperation and active participation from law enforcement organisations, community stakeholders, and people.</a:t>
            </a:r>
          </a:p>
          <a:p>
            <a:endParaRPr lang="en-US">
              <a:solidFill>
                <a:schemeClr val="bg2">
                  <a:lumMod val="50000"/>
                </a:schemeClr>
              </a:solidFill>
              <a:latin typeface="Times New Roman" panose="02020603050405020304" pitchFamily="18" charset="0"/>
              <a:cs typeface="Times New Roman" panose="02020603050405020304" pitchFamily="18" charset="0"/>
            </a:endParaRPr>
          </a:p>
          <a:p>
            <a:r>
              <a:rPr lang="en-US">
                <a:solidFill>
                  <a:schemeClr val="bg2">
                    <a:lumMod val="50000"/>
                  </a:schemeClr>
                </a:solidFill>
                <a:latin typeface="Times New Roman" panose="02020603050405020304" pitchFamily="18" charset="0"/>
                <a:cs typeface="Times New Roman" panose="02020603050405020304" pitchFamily="18" charset="0"/>
              </a:rPr>
              <a:t>We understand how crucial it is to consistently enhance our crime prediction models by incorporating the most recent data, enhancing algorithms, and taking user input into account. We work to create a future where crime rates arelower, people can live more independently, and technology can help</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540" y="332632"/>
            <a:ext cx="5619750" cy="719137"/>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Future Scope</a:t>
            </a:r>
          </a:p>
        </p:txBody>
      </p:sp>
      <p:sp>
        <p:nvSpPr>
          <p:cNvPr id="2" name="Text Box 1"/>
          <p:cNvSpPr txBox="1"/>
          <p:nvPr/>
        </p:nvSpPr>
        <p:spPr>
          <a:xfrm>
            <a:off x="2267585" y="1557020"/>
            <a:ext cx="6240780" cy="3138170"/>
          </a:xfrm>
          <a:prstGeom prst="rect">
            <a:avLst/>
          </a:prstGeom>
          <a:noFill/>
        </p:spPr>
        <p:txBody>
          <a:bodyPr wrap="square" rtlCol="0">
            <a:spAutoFit/>
          </a:bodyPr>
          <a:lstStyle/>
          <a:p>
            <a:pPr marL="285750" indent="-285750">
              <a:buFont typeface="Wingdings" panose="05000000000000000000" charset="0"/>
              <a:buChar char="v"/>
            </a:pPr>
            <a:r>
              <a:rPr lang="en-US">
                <a:solidFill>
                  <a:schemeClr val="bg2">
                    <a:lumMod val="50000"/>
                  </a:schemeClr>
                </a:solidFill>
                <a:latin typeface="Times New Roman" panose="02020603050405020304" pitchFamily="18" charset="0"/>
                <a:cs typeface="Times New Roman" panose="02020603050405020304" pitchFamily="18" charset="0"/>
              </a:rPr>
              <a:t>Adding a new feature of e-FIR, so that user don’t have to visit any other external site.</a:t>
            </a:r>
          </a:p>
          <a:p>
            <a:pPr marL="0" indent="0">
              <a:buFont typeface="Wingdings" panose="05000000000000000000" charset="0"/>
              <a:buNone/>
            </a:pPr>
            <a:endParaRPr lang="en-US">
              <a:solidFill>
                <a:schemeClr val="bg2">
                  <a:lumMod val="50000"/>
                </a:schemeClr>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r>
              <a:rPr lang="en-US">
                <a:solidFill>
                  <a:schemeClr val="bg2">
                    <a:lumMod val="50000"/>
                  </a:schemeClr>
                </a:solidFill>
                <a:latin typeface="Times New Roman" panose="02020603050405020304" pitchFamily="18" charset="0"/>
                <a:cs typeface="Times New Roman" panose="02020603050405020304" pitchFamily="18" charset="0"/>
              </a:rPr>
              <a:t>Adding new modules called police and one higher admin who mananges the working of each admins.</a:t>
            </a:r>
          </a:p>
          <a:p>
            <a:pPr marL="0" indent="0">
              <a:buFont typeface="Wingdings" panose="05000000000000000000" charset="0"/>
              <a:buNone/>
            </a:pPr>
            <a:endParaRPr lang="en-US">
              <a:solidFill>
                <a:schemeClr val="bg2">
                  <a:lumMod val="50000"/>
                </a:schemeClr>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r>
              <a:rPr lang="en-US" spc="45" dirty="0">
                <a:solidFill>
                  <a:schemeClr val="bg2">
                    <a:lumMod val="50000"/>
                  </a:schemeClr>
                </a:solidFill>
                <a:latin typeface="Times New Roman" panose="02020603050405020304" pitchFamily="18" charset="0"/>
                <a:cs typeface="Times New Roman" panose="02020603050405020304" pitchFamily="18" charset="0"/>
                <a:sym typeface="+mn-ea"/>
              </a:rPr>
              <a:t>Continuous </a:t>
            </a:r>
            <a:r>
              <a:rPr lang="en-US" spc="60" dirty="0">
                <a:solidFill>
                  <a:schemeClr val="bg2">
                    <a:lumMod val="50000"/>
                  </a:schemeClr>
                </a:solidFill>
                <a:latin typeface="Times New Roman" panose="02020603050405020304" pitchFamily="18" charset="0"/>
                <a:cs typeface="Times New Roman" panose="02020603050405020304" pitchFamily="18" charset="0"/>
                <a:sym typeface="+mn-ea"/>
              </a:rPr>
              <a:t>learning </a:t>
            </a:r>
            <a:r>
              <a:rPr lang="en-US" spc="55" dirty="0">
                <a:solidFill>
                  <a:schemeClr val="bg2">
                    <a:lumMod val="50000"/>
                  </a:schemeClr>
                </a:solidFill>
                <a:latin typeface="Times New Roman" panose="02020603050405020304" pitchFamily="18" charset="0"/>
                <a:cs typeface="Times New Roman" panose="02020603050405020304" pitchFamily="18" charset="0"/>
                <a:sym typeface="+mn-ea"/>
              </a:rPr>
              <a:t>approach </a:t>
            </a:r>
            <a:r>
              <a:rPr lang="en-US" spc="20" dirty="0">
                <a:solidFill>
                  <a:schemeClr val="bg2">
                    <a:lumMod val="50000"/>
                  </a:schemeClr>
                </a:solidFill>
                <a:latin typeface="Times New Roman" panose="02020603050405020304" pitchFamily="18" charset="0"/>
                <a:cs typeface="Times New Roman" panose="02020603050405020304" pitchFamily="18" charset="0"/>
                <a:sym typeface="+mn-ea"/>
              </a:rPr>
              <a:t>of </a:t>
            </a:r>
            <a:r>
              <a:rPr lang="en-US" spc="40" dirty="0">
                <a:solidFill>
                  <a:schemeClr val="bg2">
                    <a:lumMod val="50000"/>
                  </a:schemeClr>
                </a:solidFill>
                <a:latin typeface="Times New Roman" panose="02020603050405020304" pitchFamily="18" charset="0"/>
                <a:cs typeface="Times New Roman" panose="02020603050405020304" pitchFamily="18" charset="0"/>
                <a:sym typeface="+mn-ea"/>
              </a:rPr>
              <a:t>algorithm </a:t>
            </a:r>
            <a:r>
              <a:rPr lang="en-US" spc="15" dirty="0">
                <a:solidFill>
                  <a:schemeClr val="bg2">
                    <a:lumMod val="50000"/>
                  </a:schemeClr>
                </a:solidFill>
                <a:latin typeface="Times New Roman" panose="02020603050405020304" pitchFamily="18" charset="0"/>
                <a:cs typeface="Times New Roman" panose="02020603050405020304" pitchFamily="18" charset="0"/>
                <a:sym typeface="+mn-ea"/>
              </a:rPr>
              <a:t>will </a:t>
            </a:r>
            <a:r>
              <a:rPr lang="en-US" spc="75" dirty="0">
                <a:solidFill>
                  <a:schemeClr val="bg2">
                    <a:lumMod val="50000"/>
                  </a:schemeClr>
                </a:solidFill>
                <a:latin typeface="Times New Roman" panose="02020603050405020304" pitchFamily="18" charset="0"/>
                <a:cs typeface="Times New Roman" panose="02020603050405020304" pitchFamily="18" charset="0"/>
                <a:sym typeface="+mn-ea"/>
              </a:rPr>
              <a:t>lead </a:t>
            </a:r>
            <a:r>
              <a:rPr lang="en-US" spc="40" dirty="0">
                <a:solidFill>
                  <a:schemeClr val="bg2">
                    <a:lumMod val="50000"/>
                  </a:schemeClr>
                </a:solidFill>
                <a:latin typeface="Times New Roman" panose="02020603050405020304" pitchFamily="18" charset="0"/>
                <a:cs typeface="Times New Roman" panose="02020603050405020304" pitchFamily="18" charset="0"/>
                <a:sym typeface="+mn-ea"/>
              </a:rPr>
              <a:t>more </a:t>
            </a:r>
            <a:r>
              <a:rPr lang="en-US" spc="45" dirty="0">
                <a:solidFill>
                  <a:schemeClr val="bg2">
                    <a:lumMod val="50000"/>
                  </a:schemeClr>
                </a:solidFill>
                <a:latin typeface="Times New Roman" panose="02020603050405020304" pitchFamily="18" charset="0"/>
                <a:cs typeface="Times New Roman" panose="02020603050405020304" pitchFamily="18" charset="0"/>
                <a:sym typeface="+mn-ea"/>
              </a:rPr>
              <a:t>better </a:t>
            </a:r>
            <a:r>
              <a:rPr lang="en-US" spc="15" dirty="0">
                <a:solidFill>
                  <a:schemeClr val="bg2">
                    <a:lumMod val="50000"/>
                  </a:schemeClr>
                </a:solidFill>
                <a:latin typeface="Times New Roman" panose="02020603050405020304" pitchFamily="18" charset="0"/>
                <a:cs typeface="Times New Roman" panose="02020603050405020304" pitchFamily="18" charset="0"/>
                <a:sym typeface="+mn-ea"/>
              </a:rPr>
              <a:t>results in </a:t>
            </a:r>
            <a:r>
              <a:rPr lang="en-US" spc="-320" dirty="0">
                <a:solidFill>
                  <a:schemeClr val="bg2">
                    <a:lumMod val="50000"/>
                  </a:schemeClr>
                </a:solidFill>
                <a:latin typeface="Times New Roman" panose="02020603050405020304" pitchFamily="18" charset="0"/>
                <a:cs typeface="Times New Roman" panose="02020603050405020304" pitchFamily="18" charset="0"/>
                <a:sym typeface="+mn-ea"/>
              </a:rPr>
              <a:t> </a:t>
            </a:r>
            <a:r>
              <a:rPr lang="en-US" spc="10" dirty="0">
                <a:solidFill>
                  <a:schemeClr val="bg2">
                    <a:lumMod val="50000"/>
                  </a:schemeClr>
                </a:solidFill>
                <a:latin typeface="Times New Roman" panose="02020603050405020304" pitchFamily="18" charset="0"/>
                <a:cs typeface="Times New Roman" panose="02020603050405020304" pitchFamily="18" charset="0"/>
                <a:sym typeface="+mn-ea"/>
              </a:rPr>
              <a:t>future.</a:t>
            </a:r>
            <a:endParaRPr lang="en-US" spc="10" dirty="0">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endParaRPr lang="en-US" spc="10" dirty="0">
              <a:solidFill>
                <a:schemeClr val="bg2">
                  <a:lumMod val="50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79930" y="404387"/>
            <a:ext cx="5619750" cy="719137"/>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References</a:t>
            </a:r>
          </a:p>
        </p:txBody>
      </p:sp>
      <p:sp>
        <p:nvSpPr>
          <p:cNvPr id="2" name="Text Box 1"/>
          <p:cNvSpPr txBox="1"/>
          <p:nvPr/>
        </p:nvSpPr>
        <p:spPr>
          <a:xfrm>
            <a:off x="2200910" y="1491615"/>
            <a:ext cx="6691630" cy="3969385"/>
          </a:xfrm>
          <a:prstGeom prst="rect">
            <a:avLst/>
          </a:prstGeom>
          <a:noFill/>
        </p:spPr>
        <p:txBody>
          <a:bodyPr wrap="square" rtlCol="0">
            <a:spAutoFit/>
          </a:bodyPr>
          <a:lstStyle/>
          <a:p>
            <a:pPr marL="285750" indent="-285750">
              <a:buFont typeface="Wingdings" panose="05000000000000000000" charset="0"/>
              <a:buChar char="v"/>
            </a:pPr>
            <a:r>
              <a:rPr lang="en-US">
                <a:solidFill>
                  <a:schemeClr val="bg2">
                    <a:lumMod val="50000"/>
                  </a:schemeClr>
                </a:solidFill>
                <a:latin typeface="Times New Roman" panose="02020603050405020304" pitchFamily="18" charset="0"/>
                <a:cs typeface="Times New Roman" panose="02020603050405020304" pitchFamily="18" charset="0"/>
              </a:rPr>
              <a:t>https://uppolice.gov.in/</a:t>
            </a:r>
          </a:p>
          <a:p>
            <a:pPr marL="285750" indent="-285750">
              <a:buFont typeface="Wingdings" panose="05000000000000000000" charset="0"/>
              <a:buChar char="v"/>
            </a:pPr>
            <a:endParaRPr lang="en-US">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r>
              <a:rPr lang="en-US">
                <a:solidFill>
                  <a:schemeClr val="bg2">
                    <a:lumMod val="50000"/>
                  </a:schemeClr>
                </a:solidFill>
                <a:latin typeface="Times New Roman" panose="02020603050405020304" pitchFamily="18" charset="0"/>
                <a:cs typeface="Times New Roman" panose="02020603050405020304" pitchFamily="18" charset="0"/>
              </a:rPr>
              <a:t>https://indianhelpline.com/</a:t>
            </a:r>
          </a:p>
          <a:p>
            <a:pPr marL="285750" indent="-285750">
              <a:buFont typeface="Wingdings" panose="05000000000000000000" charset="0"/>
              <a:buChar char="v"/>
            </a:pPr>
            <a:endParaRPr lang="en-US">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r>
              <a:rPr lang="en-US">
                <a:solidFill>
                  <a:schemeClr val="bg2">
                    <a:lumMod val="50000"/>
                  </a:schemeClr>
                </a:solidFill>
                <a:latin typeface="Times New Roman" panose="02020603050405020304" pitchFamily="18" charset="0"/>
                <a:cs typeface="Times New Roman" panose="02020603050405020304" pitchFamily="18" charset="0"/>
              </a:rPr>
              <a:t>https://ncrb.gov.in/en/crime-in-india-table-addtional-table-and-chapter-contents</a:t>
            </a:r>
          </a:p>
          <a:p>
            <a:pPr marL="285750" indent="-285750">
              <a:buFont typeface="Wingdings" panose="05000000000000000000" charset="0"/>
              <a:buChar char="v"/>
            </a:pPr>
            <a:endParaRPr lang="en-US">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r>
              <a:rPr lang="en-US">
                <a:solidFill>
                  <a:schemeClr val="bg2">
                    <a:lumMod val="50000"/>
                  </a:schemeClr>
                </a:solidFill>
                <a:latin typeface="Times New Roman" panose="02020603050405020304" pitchFamily="18" charset="0"/>
                <a:cs typeface="Times New Roman" panose="02020603050405020304" pitchFamily="18" charset="0"/>
              </a:rPr>
              <a:t>https://www.javatpoint.com</a:t>
            </a:r>
          </a:p>
          <a:p>
            <a:pPr marL="285750" indent="-285750">
              <a:buFont typeface="Wingdings" panose="05000000000000000000" charset="0"/>
              <a:buChar char="v"/>
            </a:pPr>
            <a:endParaRPr lang="en-US">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r>
              <a:rPr lang="en-US">
                <a:solidFill>
                  <a:schemeClr val="bg2">
                    <a:lumMod val="50000"/>
                  </a:schemeClr>
                </a:solidFill>
                <a:latin typeface="Times New Roman" panose="02020603050405020304" pitchFamily="18" charset="0"/>
                <a:cs typeface="Times New Roman" panose="02020603050405020304" pitchFamily="18" charset="0"/>
              </a:rPr>
              <a:t>https://www.sciencegate.app/keyword/2759418</a:t>
            </a:r>
          </a:p>
          <a:p>
            <a:pPr marL="285750" indent="-285750">
              <a:buFont typeface="Wingdings" panose="05000000000000000000" charset="0"/>
              <a:buChar char="v"/>
            </a:pPr>
            <a:endParaRPr lang="en-US">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r>
              <a:rPr lang="en-US">
                <a:solidFill>
                  <a:schemeClr val="bg2">
                    <a:lumMod val="50000"/>
                  </a:schemeClr>
                </a:solidFill>
                <a:latin typeface="Times New Roman" panose="02020603050405020304" pitchFamily="18" charset="0"/>
                <a:cs typeface="Times New Roman" panose="02020603050405020304" pitchFamily="18" charset="0"/>
              </a:rPr>
              <a:t>https://www.indiacensus.net</a:t>
            </a:r>
          </a:p>
          <a:p>
            <a:pPr marL="285750" indent="-285750">
              <a:buFont typeface="Wingdings" panose="05000000000000000000" charset="0"/>
              <a:buChar char="v"/>
            </a:pPr>
            <a:endParaRPr lang="en-US">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r>
              <a:rPr lang="en-US">
                <a:solidFill>
                  <a:schemeClr val="bg2">
                    <a:lumMod val="50000"/>
                  </a:schemeClr>
                </a:solidFill>
                <a:latin typeface="Times New Roman" panose="02020603050405020304" pitchFamily="18" charset="0"/>
                <a:cs typeface="Times New Roman" panose="02020603050405020304" pitchFamily="18" charset="0"/>
              </a:rPr>
              <a:t>https://www.indiagrowing.com</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pic>
        <p:nvPicPr>
          <p:cNvPr id="106" name="Content Placeholder 105"/>
          <p:cNvPicPr>
            <a:picLocks noGrp="1" noChangeAspect="1"/>
          </p:cNvPicPr>
          <p:nvPr>
            <p:ph idx="1"/>
          </p:nvPr>
        </p:nvPicPr>
        <p:blipFill>
          <a:blip r:embed="rId4"/>
          <a:stretch>
            <a:fillRect/>
          </a:stretch>
        </p:blipFill>
        <p:spPr>
          <a:xfrm>
            <a:off x="1979930" y="1701165"/>
            <a:ext cx="6845935" cy="3037205"/>
          </a:xfrm>
          <a:prstGeom prst="rect">
            <a:avLst/>
          </a:prstGeom>
          <a:noFill/>
          <a:ln w="9525">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2051591" y="404793"/>
            <a:ext cx="5619750" cy="719137"/>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Objectives</a:t>
            </a:r>
          </a:p>
        </p:txBody>
      </p:sp>
      <p:sp>
        <p:nvSpPr>
          <p:cNvPr id="277507" name="Rectangle 3"/>
          <p:cNvSpPr>
            <a:spLocks noGrp="1" noChangeArrowheads="1"/>
          </p:cNvSpPr>
          <p:nvPr>
            <p:ph type="body" idx="1"/>
          </p:nvPr>
        </p:nvSpPr>
        <p:spPr>
          <a:xfrm>
            <a:off x="2124110" y="1413103"/>
            <a:ext cx="6840760" cy="5185271"/>
          </a:xfrm>
        </p:spPr>
        <p:txBody>
          <a:bodyPr/>
          <a:lstStyle/>
          <a:p>
            <a:pPr algn="just">
              <a:buFont typeface="Wingdings" panose="05000000000000000000" pitchFamily="2" charset="2"/>
              <a:buChar char="§"/>
            </a:pPr>
            <a:r>
              <a:rPr lang="en-US" altLang="en-US" sz="1800" dirty="0">
                <a:solidFill>
                  <a:srgbClr val="080808"/>
                </a:solidFill>
                <a:latin typeface="Times New Roman" panose="02020603050405020304" pitchFamily="18" charset="0"/>
                <a:cs typeface="Times New Roman" panose="02020603050405020304" pitchFamily="18" charset="0"/>
              </a:rPr>
              <a:t>Create a web based application using machine learning techniques that will help people know about the crimes in their city.</a:t>
            </a:r>
          </a:p>
          <a:p>
            <a:pPr algn="just">
              <a:buFont typeface="Wingdings" panose="05000000000000000000" pitchFamily="2" charset="2"/>
              <a:buChar char="§"/>
            </a:pPr>
            <a:endParaRPr lang="en-US" altLang="en-US" sz="1800" dirty="0">
              <a:solidFill>
                <a:srgbClr val="080808"/>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altLang="en-US" sz="1800" dirty="0">
                <a:solidFill>
                  <a:srgbClr val="080808"/>
                </a:solidFill>
                <a:latin typeface="Times New Roman" panose="02020603050405020304" pitchFamily="18" charset="0"/>
                <a:cs typeface="Times New Roman" panose="02020603050405020304" pitchFamily="18" charset="0"/>
              </a:rPr>
              <a:t>To help people know the safety measures of their city, i.e., their city falls in the category of safe, unsafe or moderately safe.</a:t>
            </a:r>
          </a:p>
          <a:p>
            <a:pPr algn="just">
              <a:buFont typeface="Wingdings" panose="05000000000000000000" pitchFamily="2" charset="2"/>
              <a:buChar char="§"/>
            </a:pPr>
            <a:endParaRPr lang="en-US" altLang="en-US" sz="1800" dirty="0">
              <a:solidFill>
                <a:srgbClr val="080808"/>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altLang="en-US" sz="1800" dirty="0">
                <a:solidFill>
                  <a:srgbClr val="080808"/>
                </a:solidFill>
                <a:latin typeface="Times New Roman" panose="02020603050405020304" pitchFamily="18" charset="0"/>
                <a:cs typeface="Times New Roman" panose="02020603050405020304" pitchFamily="18" charset="0"/>
              </a:rPr>
              <a:t>To assist people with helpline facility and links to file e-FIR.</a:t>
            </a:r>
          </a:p>
          <a:p>
            <a:pPr algn="just">
              <a:buFont typeface="Wingdings" panose="05000000000000000000" pitchFamily="2" charset="2"/>
              <a:buChar char="§"/>
            </a:pPr>
            <a:endParaRPr lang="en-US" altLang="en-US" sz="1800" dirty="0">
              <a:solidFill>
                <a:srgbClr val="080808"/>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altLang="en-US" sz="1800" dirty="0">
                <a:solidFill>
                  <a:srgbClr val="080808"/>
                </a:solidFill>
                <a:latin typeface="Times New Roman" panose="02020603050405020304" pitchFamily="18" charset="0"/>
                <a:cs typeface="Times New Roman" panose="02020603050405020304" pitchFamily="18" charset="0"/>
              </a:rPr>
              <a:t>To provide people with the crime distribution over the years.</a:t>
            </a:r>
          </a:p>
          <a:p>
            <a:pPr algn="just">
              <a:buFont typeface="Wingdings" panose="05000000000000000000" pitchFamily="2" charset="2"/>
              <a:buChar char="§"/>
            </a:pPr>
            <a:endParaRPr lang="en-US" altLang="en-US" sz="1800" dirty="0">
              <a:solidFill>
                <a:srgbClr val="080808"/>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altLang="en-US" sz="1800" dirty="0">
                <a:solidFill>
                  <a:srgbClr val="080808"/>
                </a:solidFill>
                <a:latin typeface="Times New Roman" panose="02020603050405020304" pitchFamily="18" charset="0"/>
                <a:cs typeface="Times New Roman" panose="02020603050405020304" pitchFamily="18" charset="0"/>
              </a:rPr>
              <a:t>The website will offer insightful information to people, law enforcement organizations, and decision makers to successfully prevent and handle criminal activity.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907540" y="476568"/>
            <a:ext cx="5619750" cy="719137"/>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Tools and Technologies</a:t>
            </a:r>
          </a:p>
        </p:txBody>
      </p:sp>
      <p:sp>
        <p:nvSpPr>
          <p:cNvPr id="2" name="Text Box 1"/>
          <p:cNvSpPr txBox="1"/>
          <p:nvPr/>
        </p:nvSpPr>
        <p:spPr>
          <a:xfrm>
            <a:off x="2195830" y="1844675"/>
            <a:ext cx="6499860" cy="2861310"/>
          </a:xfrm>
          <a:prstGeom prst="rect">
            <a:avLst/>
          </a:prstGeom>
          <a:noFill/>
        </p:spPr>
        <p:txBody>
          <a:bodyPr wrap="square" rtlCol="0">
            <a:spAutoFit/>
          </a:bodyPr>
          <a:lstStyle/>
          <a:p>
            <a:pPr marL="285750" indent="-285750">
              <a:buFont typeface="Wingdings" panose="05000000000000000000" charset="0"/>
              <a:buChar char="v"/>
            </a:pPr>
            <a:r>
              <a:rPr lang="en-US" dirty="0">
                <a:solidFill>
                  <a:schemeClr val="bg2">
                    <a:lumMod val="50000"/>
                  </a:schemeClr>
                </a:solidFill>
                <a:latin typeface="Times New Roman" panose="02020603050405020304" pitchFamily="18" charset="0"/>
                <a:cs typeface="Times New Roman" panose="02020603050405020304" pitchFamily="18" charset="0"/>
              </a:rPr>
              <a:t>Frontend design : HTML, CSS, Bootstrap 5, React </a:t>
            </a:r>
            <a:r>
              <a:rPr lang="en-US" dirty="0" err="1">
                <a:solidFill>
                  <a:schemeClr val="bg2">
                    <a:lumMod val="50000"/>
                  </a:schemeClr>
                </a:solidFill>
                <a:latin typeface="Times New Roman" panose="02020603050405020304" pitchFamily="18" charset="0"/>
                <a:cs typeface="Times New Roman" panose="02020603050405020304" pitchFamily="18" charset="0"/>
              </a:rPr>
              <a:t>Js</a:t>
            </a:r>
            <a:endParaRPr lang="en-US" dirty="0">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endParaRPr lang="en-US" dirty="0">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endParaRPr lang="en-US" dirty="0">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r>
              <a:rPr lang="en-US" dirty="0">
                <a:solidFill>
                  <a:schemeClr val="bg2">
                    <a:lumMod val="50000"/>
                  </a:schemeClr>
                </a:solidFill>
                <a:latin typeface="Times New Roman" panose="02020603050405020304" pitchFamily="18" charset="0"/>
                <a:cs typeface="Times New Roman" panose="02020603050405020304" pitchFamily="18" charset="0"/>
              </a:rPr>
              <a:t>Backend : Django, NodeJs</a:t>
            </a:r>
          </a:p>
          <a:p>
            <a:pPr marL="285750" indent="-285750">
              <a:buFont typeface="Wingdings" panose="05000000000000000000" charset="0"/>
              <a:buChar char="v"/>
            </a:pPr>
            <a:endParaRPr lang="en-US" dirty="0">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endParaRPr lang="en-US" dirty="0">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r>
              <a:rPr lang="en-US" dirty="0">
                <a:solidFill>
                  <a:schemeClr val="bg2">
                    <a:lumMod val="50000"/>
                  </a:schemeClr>
                </a:solidFill>
                <a:latin typeface="Times New Roman" panose="02020603050405020304" pitchFamily="18" charset="0"/>
                <a:cs typeface="Times New Roman" panose="02020603050405020304" pitchFamily="18" charset="0"/>
              </a:rPr>
              <a:t>Database : MongoDb</a:t>
            </a:r>
          </a:p>
          <a:p>
            <a:pPr marL="285750" indent="-285750">
              <a:buFont typeface="Wingdings" panose="05000000000000000000" charset="0"/>
              <a:buChar char="v"/>
            </a:pPr>
            <a:endParaRPr lang="en-US" dirty="0">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endParaRPr lang="en-US" dirty="0">
              <a:solidFill>
                <a:schemeClr val="bg2">
                  <a:lumMod val="50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v"/>
            </a:pPr>
            <a:r>
              <a:rPr lang="en-US" dirty="0">
                <a:solidFill>
                  <a:schemeClr val="bg2">
                    <a:lumMod val="50000"/>
                  </a:schemeClr>
                </a:solidFill>
                <a:latin typeface="Times New Roman" panose="02020603050405020304" pitchFamily="18" charset="0"/>
                <a:cs typeface="Times New Roman" panose="02020603050405020304" pitchFamily="18" charset="0"/>
              </a:rPr>
              <a:t>Machine Learning IDE : Jupyter Notebook</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1979712" y="188640"/>
            <a:ext cx="4572000" cy="584775"/>
          </a:xfrm>
          <a:prstGeom prst="rect">
            <a:avLst/>
          </a:prstGeom>
          <a:noFill/>
        </p:spPr>
        <p:txBody>
          <a:bodyPr wrap="square">
            <a:spAutoFit/>
          </a:bodyPr>
          <a:lstStyle/>
          <a:p>
            <a:r>
              <a:rPr lang="en-US" altLang="en-US" sz="3200" b="1" dirty="0">
                <a:solidFill>
                  <a:srgbClr val="080808"/>
                </a:solidFill>
              </a:rPr>
              <a:t>Flowchart</a:t>
            </a:r>
            <a:endParaRPr lang="en-IN" sz="3200" dirty="0"/>
          </a:p>
        </p:txBody>
      </p:sp>
      <p:sp>
        <p:nvSpPr>
          <p:cNvPr id="6" name="Rectangle 5"/>
          <p:cNvSpPr/>
          <p:nvPr/>
        </p:nvSpPr>
        <p:spPr>
          <a:xfrm>
            <a:off x="4238635" y="908720"/>
            <a:ext cx="2520280" cy="71913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solidFill>
                  <a:srgbClr val="080808"/>
                </a:solidFill>
              </a:rPr>
              <a:t>Login / Sign up</a:t>
            </a:r>
          </a:p>
        </p:txBody>
      </p:sp>
      <p:cxnSp>
        <p:nvCxnSpPr>
          <p:cNvPr id="7" name="Straight Connector 6"/>
          <p:cNvCxnSpPr>
            <a:stCxn id="6" idx="2"/>
          </p:cNvCxnSpPr>
          <p:nvPr/>
        </p:nvCxnSpPr>
        <p:spPr>
          <a:xfrm>
            <a:off x="5498775" y="1627857"/>
            <a:ext cx="0" cy="692944"/>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942491" y="2320801"/>
            <a:ext cx="489654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2942491" y="2320801"/>
            <a:ext cx="0" cy="460127"/>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7839035" y="2320801"/>
            <a:ext cx="0" cy="460127"/>
          </a:xfrm>
          <a:prstGeom prst="line">
            <a:avLst/>
          </a:prstGeom>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6419459" y="2807819"/>
            <a:ext cx="2017638" cy="4601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solidFill>
                  <a:srgbClr val="080808"/>
                </a:solidFill>
              </a:rPr>
              <a:t>Admin</a:t>
            </a:r>
          </a:p>
        </p:txBody>
      </p:sp>
      <p:sp>
        <p:nvSpPr>
          <p:cNvPr id="12" name="Rectangle 11"/>
          <p:cNvSpPr/>
          <p:nvPr/>
        </p:nvSpPr>
        <p:spPr>
          <a:xfrm>
            <a:off x="2060394" y="2730886"/>
            <a:ext cx="1764193" cy="53706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solidFill>
                  <a:srgbClr val="080808"/>
                </a:solidFill>
              </a:rPr>
              <a:t>User</a:t>
            </a:r>
          </a:p>
        </p:txBody>
      </p:sp>
      <p:cxnSp>
        <p:nvCxnSpPr>
          <p:cNvPr id="13" name="Straight Connector 12"/>
          <p:cNvCxnSpPr/>
          <p:nvPr/>
        </p:nvCxnSpPr>
        <p:spPr>
          <a:xfrm flipH="1">
            <a:off x="2942489" y="3267946"/>
            <a:ext cx="2578" cy="2846464"/>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2942489" y="3717032"/>
            <a:ext cx="3600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2942489" y="4221088"/>
            <a:ext cx="3600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2950272" y="4821748"/>
            <a:ext cx="3600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2950272" y="5373216"/>
            <a:ext cx="3600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2950272" y="5905073"/>
            <a:ext cx="3600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302530" y="3529087"/>
            <a:ext cx="1759037" cy="2585323"/>
          </a:xfrm>
          <a:prstGeom prst="rect">
            <a:avLst/>
          </a:prstGeom>
          <a:noFill/>
        </p:spPr>
        <p:txBody>
          <a:bodyPr wrap="square" rtlCol="0">
            <a:spAutoFit/>
          </a:bodyPr>
          <a:lstStyle/>
          <a:p>
            <a:r>
              <a:rPr lang="en-IN" dirty="0">
                <a:solidFill>
                  <a:srgbClr val="080808"/>
                </a:solidFill>
              </a:rPr>
              <a:t>Home</a:t>
            </a:r>
          </a:p>
          <a:p>
            <a:endParaRPr lang="en-IN" dirty="0">
              <a:solidFill>
                <a:srgbClr val="080808"/>
              </a:solidFill>
            </a:endParaRPr>
          </a:p>
          <a:p>
            <a:r>
              <a:rPr lang="en-IN" dirty="0">
                <a:solidFill>
                  <a:srgbClr val="080808"/>
                </a:solidFill>
              </a:rPr>
              <a:t>About Us</a:t>
            </a:r>
          </a:p>
          <a:p>
            <a:endParaRPr lang="en-IN" dirty="0">
              <a:solidFill>
                <a:srgbClr val="080808"/>
              </a:solidFill>
            </a:endParaRPr>
          </a:p>
          <a:p>
            <a:r>
              <a:rPr lang="en-IN" dirty="0">
                <a:solidFill>
                  <a:srgbClr val="080808"/>
                </a:solidFill>
              </a:rPr>
              <a:t>Crime Info</a:t>
            </a:r>
          </a:p>
          <a:p>
            <a:endParaRPr lang="en-IN" dirty="0">
              <a:solidFill>
                <a:srgbClr val="080808"/>
              </a:solidFill>
            </a:endParaRPr>
          </a:p>
          <a:p>
            <a:r>
              <a:rPr lang="en-IN" dirty="0">
                <a:solidFill>
                  <a:srgbClr val="080808"/>
                </a:solidFill>
              </a:rPr>
              <a:t>Contact Us</a:t>
            </a:r>
          </a:p>
          <a:p>
            <a:endParaRPr lang="en-IN" dirty="0">
              <a:solidFill>
                <a:srgbClr val="080808"/>
              </a:solidFill>
            </a:endParaRPr>
          </a:p>
          <a:p>
            <a:r>
              <a:rPr lang="en-IN" dirty="0">
                <a:solidFill>
                  <a:srgbClr val="080808"/>
                </a:solidFill>
              </a:rPr>
              <a:t>Login / Sign up</a:t>
            </a:r>
          </a:p>
        </p:txBody>
      </p:sp>
      <p:cxnSp>
        <p:nvCxnSpPr>
          <p:cNvPr id="20" name="Straight Connector 19"/>
          <p:cNvCxnSpPr/>
          <p:nvPr/>
        </p:nvCxnSpPr>
        <p:spPr>
          <a:xfrm>
            <a:off x="6953180" y="3429000"/>
            <a:ext cx="23900" cy="3085998"/>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6974939" y="3529087"/>
            <a:ext cx="2880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6974939" y="4077072"/>
            <a:ext cx="2880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6998839" y="4634075"/>
            <a:ext cx="2880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7022739" y="5157192"/>
            <a:ext cx="2880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974939" y="5733256"/>
            <a:ext cx="2880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3305108" y="3529087"/>
            <a:ext cx="1759037" cy="2585323"/>
          </a:xfrm>
          <a:prstGeom prst="rect">
            <a:avLst/>
          </a:prstGeom>
          <a:noFill/>
        </p:spPr>
        <p:txBody>
          <a:bodyPr wrap="square" rtlCol="0">
            <a:spAutoFit/>
          </a:bodyPr>
          <a:lstStyle/>
          <a:p>
            <a:r>
              <a:rPr lang="en-IN" dirty="0">
                <a:solidFill>
                  <a:srgbClr val="080808"/>
                </a:solidFill>
              </a:rPr>
              <a:t>Home</a:t>
            </a:r>
          </a:p>
          <a:p>
            <a:endParaRPr lang="en-IN" dirty="0">
              <a:solidFill>
                <a:srgbClr val="080808"/>
              </a:solidFill>
            </a:endParaRPr>
          </a:p>
          <a:p>
            <a:r>
              <a:rPr lang="en-IN" dirty="0">
                <a:solidFill>
                  <a:srgbClr val="080808"/>
                </a:solidFill>
              </a:rPr>
              <a:t>About Us</a:t>
            </a:r>
          </a:p>
          <a:p>
            <a:endParaRPr lang="en-IN" dirty="0">
              <a:solidFill>
                <a:srgbClr val="080808"/>
              </a:solidFill>
            </a:endParaRPr>
          </a:p>
          <a:p>
            <a:r>
              <a:rPr lang="en-IN" dirty="0">
                <a:solidFill>
                  <a:srgbClr val="080808"/>
                </a:solidFill>
              </a:rPr>
              <a:t>Crime Info</a:t>
            </a:r>
          </a:p>
          <a:p>
            <a:endParaRPr lang="en-IN" dirty="0">
              <a:solidFill>
                <a:srgbClr val="080808"/>
              </a:solidFill>
            </a:endParaRPr>
          </a:p>
          <a:p>
            <a:r>
              <a:rPr lang="en-IN" dirty="0">
                <a:solidFill>
                  <a:srgbClr val="080808"/>
                </a:solidFill>
              </a:rPr>
              <a:t>Contact Us</a:t>
            </a:r>
          </a:p>
          <a:p>
            <a:endParaRPr lang="en-IN" dirty="0">
              <a:solidFill>
                <a:srgbClr val="080808"/>
              </a:solidFill>
            </a:endParaRPr>
          </a:p>
          <a:p>
            <a:r>
              <a:rPr lang="en-IN" dirty="0">
                <a:solidFill>
                  <a:srgbClr val="080808"/>
                </a:solidFill>
              </a:rPr>
              <a:t>Login / Sign up</a:t>
            </a:r>
          </a:p>
        </p:txBody>
      </p:sp>
      <p:sp>
        <p:nvSpPr>
          <p:cNvPr id="48" name="TextBox 47"/>
          <p:cNvSpPr txBox="1"/>
          <p:nvPr/>
        </p:nvSpPr>
        <p:spPr>
          <a:xfrm>
            <a:off x="7262971" y="3325122"/>
            <a:ext cx="1780668" cy="3139321"/>
          </a:xfrm>
          <a:prstGeom prst="rect">
            <a:avLst/>
          </a:prstGeom>
          <a:noFill/>
        </p:spPr>
        <p:txBody>
          <a:bodyPr wrap="square">
            <a:spAutoFit/>
          </a:bodyPr>
          <a:lstStyle/>
          <a:p>
            <a:r>
              <a:rPr lang="en-IN" dirty="0">
                <a:solidFill>
                  <a:srgbClr val="080808"/>
                </a:solidFill>
              </a:rPr>
              <a:t>Home</a:t>
            </a:r>
          </a:p>
          <a:p>
            <a:endParaRPr lang="en-IN" dirty="0">
              <a:solidFill>
                <a:srgbClr val="080808"/>
              </a:solidFill>
            </a:endParaRPr>
          </a:p>
          <a:p>
            <a:r>
              <a:rPr lang="en-IN" dirty="0">
                <a:solidFill>
                  <a:srgbClr val="080808"/>
                </a:solidFill>
              </a:rPr>
              <a:t>About Us</a:t>
            </a:r>
          </a:p>
          <a:p>
            <a:endParaRPr lang="en-IN" dirty="0">
              <a:solidFill>
                <a:srgbClr val="080808"/>
              </a:solidFill>
            </a:endParaRPr>
          </a:p>
          <a:p>
            <a:r>
              <a:rPr lang="en-IN" dirty="0">
                <a:solidFill>
                  <a:srgbClr val="080808"/>
                </a:solidFill>
              </a:rPr>
              <a:t>Crime Info</a:t>
            </a:r>
          </a:p>
          <a:p>
            <a:endParaRPr lang="en-IN" dirty="0">
              <a:solidFill>
                <a:srgbClr val="080808"/>
              </a:solidFill>
            </a:endParaRPr>
          </a:p>
          <a:p>
            <a:r>
              <a:rPr lang="en-IN" dirty="0">
                <a:solidFill>
                  <a:srgbClr val="080808"/>
                </a:solidFill>
              </a:rPr>
              <a:t>Contact Us</a:t>
            </a:r>
          </a:p>
          <a:p>
            <a:endParaRPr lang="en-IN" dirty="0">
              <a:solidFill>
                <a:srgbClr val="080808"/>
              </a:solidFill>
            </a:endParaRPr>
          </a:p>
          <a:p>
            <a:r>
              <a:rPr lang="en-IN" dirty="0">
                <a:solidFill>
                  <a:srgbClr val="080808"/>
                </a:solidFill>
              </a:rPr>
              <a:t>Update Record</a:t>
            </a:r>
          </a:p>
          <a:p>
            <a:endParaRPr lang="en-IN" dirty="0">
              <a:solidFill>
                <a:srgbClr val="080808"/>
              </a:solidFill>
            </a:endParaRPr>
          </a:p>
          <a:p>
            <a:r>
              <a:rPr lang="en-IN" dirty="0">
                <a:solidFill>
                  <a:srgbClr val="080808"/>
                </a:solidFill>
              </a:rPr>
              <a:t>Login / Sign up</a:t>
            </a:r>
          </a:p>
        </p:txBody>
      </p:sp>
      <p:cxnSp>
        <p:nvCxnSpPr>
          <p:cNvPr id="51" name="Straight Arrow Connector 50"/>
          <p:cNvCxnSpPr/>
          <p:nvPr/>
        </p:nvCxnSpPr>
        <p:spPr>
          <a:xfrm>
            <a:off x="6998839" y="6237312"/>
            <a:ext cx="2880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891983" y="260985"/>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Front Page</a:t>
            </a:r>
          </a:p>
        </p:txBody>
      </p:sp>
      <p:pic>
        <p:nvPicPr>
          <p:cNvPr id="2" name="Content Placeholder 1"/>
          <p:cNvPicPr>
            <a:picLocks noGrp="1" noChangeAspect="1"/>
          </p:cNvPicPr>
          <p:nvPr>
            <p:ph idx="1"/>
          </p:nvPr>
        </p:nvPicPr>
        <p:blipFill>
          <a:blip r:embed="rId4"/>
          <a:stretch>
            <a:fillRect/>
          </a:stretch>
        </p:blipFill>
        <p:spPr>
          <a:xfrm>
            <a:off x="1892300" y="1343025"/>
            <a:ext cx="7055485" cy="49225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881823" y="404495"/>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User Login Page</a:t>
            </a:r>
          </a:p>
        </p:txBody>
      </p:sp>
      <p:pic>
        <p:nvPicPr>
          <p:cNvPr id="4" name="Content Placeholder 3"/>
          <p:cNvPicPr>
            <a:picLocks noGrp="1" noChangeAspect="1"/>
          </p:cNvPicPr>
          <p:nvPr>
            <p:ph idx="1"/>
          </p:nvPr>
        </p:nvPicPr>
        <p:blipFill>
          <a:blip r:embed="rId4"/>
          <a:stretch>
            <a:fillRect/>
          </a:stretch>
        </p:blipFill>
        <p:spPr>
          <a:xfrm>
            <a:off x="1881823" y="1484784"/>
            <a:ext cx="7129145" cy="484632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881823" y="404495"/>
            <a:ext cx="5616575" cy="508000"/>
          </a:xfrm>
        </p:spPr>
        <p:txBody>
          <a:bodyPr/>
          <a:lstStyle/>
          <a:p>
            <a:r>
              <a:rPr lang="en-US" altLang="en-US" b="1" dirty="0">
                <a:solidFill>
                  <a:srgbClr val="080808"/>
                </a:solidFill>
                <a:latin typeface="Times New Roman" panose="02020603050405020304" pitchFamily="18" charset="0"/>
                <a:cs typeface="Times New Roman" panose="02020603050405020304" pitchFamily="18" charset="0"/>
              </a:rPr>
              <a:t>User Create Account Page</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1823" y="1611870"/>
            <a:ext cx="7082666" cy="5210525"/>
          </a:xfrm>
          <a:prstGeom prst="rect">
            <a:avLst/>
          </a:prstGeom>
        </p:spPr>
      </p:pic>
    </p:spTree>
  </p:cSld>
  <p:clrMapOvr>
    <a:masterClrMapping/>
  </p:clrMapOvr>
</p:sld>
</file>

<file path=ppt/theme/theme1.xml><?xml version="1.0" encoding="utf-8"?>
<a:theme xmlns:a="http://schemas.openxmlformats.org/drawingml/2006/main" name="template">
  <a:themeElements>
    <a:clrScheme name="template 8">
      <a:dk1>
        <a:srgbClr val="4D4D4D"/>
      </a:dk1>
      <a:lt1>
        <a:srgbClr val="FFFFFF"/>
      </a:lt1>
      <a:dk2>
        <a:srgbClr val="4D4D4D"/>
      </a:dk2>
      <a:lt2>
        <a:srgbClr val="393939"/>
      </a:lt2>
      <a:accent1>
        <a:srgbClr val="858585"/>
      </a:accent1>
      <a:accent2>
        <a:srgbClr val="939393"/>
      </a:accent2>
      <a:accent3>
        <a:srgbClr val="FFFFFF"/>
      </a:accent3>
      <a:accent4>
        <a:srgbClr val="404040"/>
      </a:accent4>
      <a:accent5>
        <a:srgbClr val="C2C2C2"/>
      </a:accent5>
      <a:accent6>
        <a:srgbClr val="858585"/>
      </a:accent6>
      <a:hlink>
        <a:srgbClr val="696969"/>
      </a:hlink>
      <a:folHlink>
        <a:srgbClr val="DDDDDD"/>
      </a:folHlink>
    </a:clrScheme>
    <a:fontScheme name="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template 1">
        <a:dk1>
          <a:srgbClr val="4D4D4D"/>
        </a:dk1>
        <a:lt1>
          <a:srgbClr val="FFFFFF"/>
        </a:lt1>
        <a:dk2>
          <a:srgbClr val="4D4D4D"/>
        </a:dk2>
        <a:lt2>
          <a:srgbClr val="11163C"/>
        </a:lt2>
        <a:accent1>
          <a:srgbClr val="212B53"/>
        </a:accent1>
        <a:accent2>
          <a:srgbClr val="364481"/>
        </a:accent2>
        <a:accent3>
          <a:srgbClr val="FFFFFF"/>
        </a:accent3>
        <a:accent4>
          <a:srgbClr val="404040"/>
        </a:accent4>
        <a:accent5>
          <a:srgbClr val="ABACB3"/>
        </a:accent5>
        <a:accent6>
          <a:srgbClr val="303D74"/>
        </a:accent6>
        <a:hlink>
          <a:srgbClr val="3E4985"/>
        </a:hlink>
        <a:folHlink>
          <a:srgbClr val="DDDDDD"/>
        </a:folHlink>
      </a:clrScheme>
      <a:clrMap bg1="lt1" tx1="dk1" bg2="lt2" tx2="dk2" accent1="accent1" accent2="accent2" accent3="accent3" accent4="accent4" accent5="accent5" accent6="accent6" hlink="hlink" folHlink="folHlink"/>
    </a:extraClrScheme>
    <a:extraClrScheme>
      <a:clrScheme name="template 2">
        <a:dk1>
          <a:srgbClr val="4D4D4D"/>
        </a:dk1>
        <a:lt1>
          <a:srgbClr val="FFFFFF"/>
        </a:lt1>
        <a:dk2>
          <a:srgbClr val="4D4D4D"/>
        </a:dk2>
        <a:lt2>
          <a:srgbClr val="0D254C"/>
        </a:lt2>
        <a:accent1>
          <a:srgbClr val="254B83"/>
        </a:accent1>
        <a:accent2>
          <a:srgbClr val="406DAA"/>
        </a:accent2>
        <a:accent3>
          <a:srgbClr val="FFFFFF"/>
        </a:accent3>
        <a:accent4>
          <a:srgbClr val="404040"/>
        </a:accent4>
        <a:accent5>
          <a:srgbClr val="ACB1C1"/>
        </a:accent5>
        <a:accent6>
          <a:srgbClr val="39629A"/>
        </a:accent6>
        <a:hlink>
          <a:srgbClr val="3267B4"/>
        </a:hlink>
        <a:folHlink>
          <a:srgbClr val="DDDDDD"/>
        </a:folHlink>
      </a:clrScheme>
      <a:clrMap bg1="lt1" tx1="dk1" bg2="lt2" tx2="dk2" accent1="accent1" accent2="accent2" accent3="accent3" accent4="accent4" accent5="accent5" accent6="accent6" hlink="hlink" folHlink="folHlink"/>
    </a:extraClrScheme>
    <a:extraClrScheme>
      <a:clrScheme name="template 3">
        <a:dk1>
          <a:srgbClr val="4D4D4D"/>
        </a:dk1>
        <a:lt1>
          <a:srgbClr val="FFFFFF"/>
        </a:lt1>
        <a:dk2>
          <a:srgbClr val="4D4D4D"/>
        </a:dk2>
        <a:lt2>
          <a:srgbClr val="363B45"/>
        </a:lt2>
        <a:accent1>
          <a:srgbClr val="A99D9B"/>
        </a:accent1>
        <a:accent2>
          <a:srgbClr val="565A66"/>
        </a:accent2>
        <a:accent3>
          <a:srgbClr val="FFFFFF"/>
        </a:accent3>
        <a:accent4>
          <a:srgbClr val="404040"/>
        </a:accent4>
        <a:accent5>
          <a:srgbClr val="D1CCCB"/>
        </a:accent5>
        <a:accent6>
          <a:srgbClr val="4D515C"/>
        </a:accent6>
        <a:hlink>
          <a:srgbClr val="927154"/>
        </a:hlink>
        <a:folHlink>
          <a:srgbClr val="DDDDDD"/>
        </a:folHlink>
      </a:clrScheme>
      <a:clrMap bg1="lt1" tx1="dk1" bg2="lt2" tx2="dk2" accent1="accent1" accent2="accent2" accent3="accent3" accent4="accent4" accent5="accent5" accent6="accent6" hlink="hlink" folHlink="folHlink"/>
    </a:extraClrScheme>
    <a:extraClrScheme>
      <a:clrScheme name="template 4">
        <a:dk1>
          <a:srgbClr val="4D4D4D"/>
        </a:dk1>
        <a:lt1>
          <a:srgbClr val="FFFFFF"/>
        </a:lt1>
        <a:dk2>
          <a:srgbClr val="4D4D4D"/>
        </a:dk2>
        <a:lt2>
          <a:srgbClr val="2E3236"/>
        </a:lt2>
        <a:accent1>
          <a:srgbClr val="B26920"/>
        </a:accent1>
        <a:accent2>
          <a:srgbClr val="6F7F8D"/>
        </a:accent2>
        <a:accent3>
          <a:srgbClr val="FFFFFF"/>
        </a:accent3>
        <a:accent4>
          <a:srgbClr val="404040"/>
        </a:accent4>
        <a:accent5>
          <a:srgbClr val="D5B9AB"/>
        </a:accent5>
        <a:accent6>
          <a:srgbClr val="64727F"/>
        </a:accent6>
        <a:hlink>
          <a:srgbClr val="EEC722"/>
        </a:hlink>
        <a:folHlink>
          <a:srgbClr val="DDDDDD"/>
        </a:folHlink>
      </a:clrScheme>
      <a:clrMap bg1="lt1" tx1="dk1" bg2="lt2" tx2="dk2" accent1="accent1" accent2="accent2" accent3="accent3" accent4="accent4" accent5="accent5" accent6="accent6" hlink="hlink" folHlink="folHlink"/>
    </a:extraClrScheme>
    <a:extraClrScheme>
      <a:clrScheme name="template 5">
        <a:dk1>
          <a:srgbClr val="4D4D4D"/>
        </a:dk1>
        <a:lt1>
          <a:srgbClr val="FFFFFF"/>
        </a:lt1>
        <a:dk2>
          <a:srgbClr val="4D4D4D"/>
        </a:dk2>
        <a:lt2>
          <a:srgbClr val="2E3236"/>
        </a:lt2>
        <a:accent1>
          <a:srgbClr val="9BB6EE"/>
        </a:accent1>
        <a:accent2>
          <a:srgbClr val="6F7F8D"/>
        </a:accent2>
        <a:accent3>
          <a:srgbClr val="FFFFFF"/>
        </a:accent3>
        <a:accent4>
          <a:srgbClr val="404040"/>
        </a:accent4>
        <a:accent5>
          <a:srgbClr val="CBD7F5"/>
        </a:accent5>
        <a:accent6>
          <a:srgbClr val="64727F"/>
        </a:accent6>
        <a:hlink>
          <a:srgbClr val="84AAF3"/>
        </a:hlink>
        <a:folHlink>
          <a:srgbClr val="DDDDDD"/>
        </a:folHlink>
      </a:clrScheme>
      <a:clrMap bg1="lt1" tx1="dk1" bg2="lt2" tx2="dk2" accent1="accent1" accent2="accent2" accent3="accent3" accent4="accent4" accent5="accent5" accent6="accent6" hlink="hlink" folHlink="folHlink"/>
    </a:extraClrScheme>
    <a:extraClrScheme>
      <a:clrScheme name="template 6">
        <a:dk1>
          <a:srgbClr val="4D4D4D"/>
        </a:dk1>
        <a:lt1>
          <a:srgbClr val="FFFFFF"/>
        </a:lt1>
        <a:dk2>
          <a:srgbClr val="4D4D4D"/>
        </a:dk2>
        <a:lt2>
          <a:srgbClr val="40494F"/>
        </a:lt2>
        <a:accent1>
          <a:srgbClr val="6D7D8A"/>
        </a:accent1>
        <a:accent2>
          <a:srgbClr val="A7A7A7"/>
        </a:accent2>
        <a:accent3>
          <a:srgbClr val="FFFFFF"/>
        </a:accent3>
        <a:accent4>
          <a:srgbClr val="404040"/>
        </a:accent4>
        <a:accent5>
          <a:srgbClr val="BABFC4"/>
        </a:accent5>
        <a:accent6>
          <a:srgbClr val="979797"/>
        </a:accent6>
        <a:hlink>
          <a:srgbClr val="7F7F7F"/>
        </a:hlink>
        <a:folHlink>
          <a:srgbClr val="DDDDDD"/>
        </a:folHlink>
      </a:clrScheme>
      <a:clrMap bg1="lt1" tx1="dk1" bg2="lt2" tx2="dk2" accent1="accent1" accent2="accent2" accent3="accent3" accent4="accent4" accent5="accent5" accent6="accent6" hlink="hlink" folHlink="folHlink"/>
    </a:extraClrScheme>
    <a:extraClrScheme>
      <a:clrScheme name="template 7">
        <a:dk1>
          <a:srgbClr val="4D4D4D"/>
        </a:dk1>
        <a:lt1>
          <a:srgbClr val="FFFFFF"/>
        </a:lt1>
        <a:dk2>
          <a:srgbClr val="4D4D4D"/>
        </a:dk2>
        <a:lt2>
          <a:srgbClr val="454D52"/>
        </a:lt2>
        <a:accent1>
          <a:srgbClr val="7D8B97"/>
        </a:accent1>
        <a:accent2>
          <a:srgbClr val="CBCBCB"/>
        </a:accent2>
        <a:accent3>
          <a:srgbClr val="FFFFFF"/>
        </a:accent3>
        <a:accent4>
          <a:srgbClr val="404040"/>
        </a:accent4>
        <a:accent5>
          <a:srgbClr val="BFC4C9"/>
        </a:accent5>
        <a:accent6>
          <a:srgbClr val="B8B8B8"/>
        </a:accent6>
        <a:hlink>
          <a:srgbClr val="515869"/>
        </a:hlink>
        <a:folHlink>
          <a:srgbClr val="DDDDDD"/>
        </a:folHlink>
      </a:clrScheme>
      <a:clrMap bg1="lt1" tx1="dk1" bg2="lt2" tx2="dk2" accent1="accent1" accent2="accent2" accent3="accent3" accent4="accent4" accent5="accent5" accent6="accent6" hlink="hlink" folHlink="folHlink"/>
    </a:extraClrScheme>
    <a:extraClrScheme>
      <a:clrScheme name="template 8">
        <a:dk1>
          <a:srgbClr val="4D4D4D"/>
        </a:dk1>
        <a:lt1>
          <a:srgbClr val="FFFFFF"/>
        </a:lt1>
        <a:dk2>
          <a:srgbClr val="4D4D4D"/>
        </a:dk2>
        <a:lt2>
          <a:srgbClr val="393939"/>
        </a:lt2>
        <a:accent1>
          <a:srgbClr val="858585"/>
        </a:accent1>
        <a:accent2>
          <a:srgbClr val="939393"/>
        </a:accent2>
        <a:accent3>
          <a:srgbClr val="FFFFFF"/>
        </a:accent3>
        <a:accent4>
          <a:srgbClr val="404040"/>
        </a:accent4>
        <a:accent5>
          <a:srgbClr val="C2C2C2"/>
        </a:accent5>
        <a:accent6>
          <a:srgbClr val="858585"/>
        </a:accent6>
        <a:hlink>
          <a:srgbClr val="696969"/>
        </a:hlink>
        <a:folHlink>
          <a:srgbClr val="DDDDDD"/>
        </a:folHlink>
      </a:clrScheme>
      <a:clrMap bg1="lt1" tx1="dk1" bg2="lt2" tx2="dk2" accent1="accent1" accent2="accent2" accent3="accent3" accent4="accent4" accent5="accent5" accent6="accent6" hlink="hlink" folHlink="folHlink"/>
    </a:extraClrScheme>
    <a:extraClrScheme>
      <a:clrScheme name="template 9">
        <a:dk1>
          <a:srgbClr val="4D4D4D"/>
        </a:dk1>
        <a:lt1>
          <a:srgbClr val="FFFFFF"/>
        </a:lt1>
        <a:dk2>
          <a:srgbClr val="4D4D4D"/>
        </a:dk2>
        <a:lt2>
          <a:srgbClr val="4F5056"/>
        </a:lt2>
        <a:accent1>
          <a:srgbClr val="7E7F8E"/>
        </a:accent1>
        <a:accent2>
          <a:srgbClr val="C0C1C5"/>
        </a:accent2>
        <a:accent3>
          <a:srgbClr val="FFFFFF"/>
        </a:accent3>
        <a:accent4>
          <a:srgbClr val="404040"/>
        </a:accent4>
        <a:accent5>
          <a:srgbClr val="C0C0C6"/>
        </a:accent5>
        <a:accent6>
          <a:srgbClr val="AEAFB2"/>
        </a:accent6>
        <a:hlink>
          <a:srgbClr val="ACAFB7"/>
        </a:hlink>
        <a:folHlink>
          <a:srgbClr val="DDDDDD"/>
        </a:folHlink>
      </a:clrScheme>
      <a:clrMap bg1="lt1" tx1="dk1" bg2="lt2" tx2="dk2" accent1="accent1" accent2="accent2" accent3="accent3" accent4="accent4" accent5="accent5" accent6="accent6" hlink="hlink" folHlink="folHlink"/>
    </a:extraClrScheme>
    <a:extraClrScheme>
      <a:clrScheme name="template 10">
        <a:dk1>
          <a:srgbClr val="4D4D4D"/>
        </a:dk1>
        <a:lt1>
          <a:srgbClr val="FFFFFF"/>
        </a:lt1>
        <a:dk2>
          <a:srgbClr val="4D4D4D"/>
        </a:dk2>
        <a:lt2>
          <a:srgbClr val="85978F"/>
        </a:lt2>
        <a:accent1>
          <a:srgbClr val="9DA499"/>
        </a:accent1>
        <a:accent2>
          <a:srgbClr val="A5B9BA"/>
        </a:accent2>
        <a:accent3>
          <a:srgbClr val="FFFFFF"/>
        </a:accent3>
        <a:accent4>
          <a:srgbClr val="404040"/>
        </a:accent4>
        <a:accent5>
          <a:srgbClr val="CCCFCA"/>
        </a:accent5>
        <a:accent6>
          <a:srgbClr val="95A7A8"/>
        </a:accent6>
        <a:hlink>
          <a:srgbClr val="ABB4AB"/>
        </a:hlink>
        <a:folHlink>
          <a:srgbClr val="DDDDDD"/>
        </a:folHlink>
      </a:clrScheme>
      <a:clrMap bg1="lt1" tx1="dk1" bg2="lt2" tx2="dk2" accent1="accent1" accent2="accent2" accent3="accent3" accent4="accent4" accent5="accent5" accent6="accent6" hlink="hlink" folHlink="folHlink"/>
    </a:extraClrScheme>
    <a:extraClrScheme>
      <a:clrScheme name="template 11">
        <a:dk1>
          <a:srgbClr val="4D4D4D"/>
        </a:dk1>
        <a:lt1>
          <a:srgbClr val="FFFFFF"/>
        </a:lt1>
        <a:dk2>
          <a:srgbClr val="4D4D4D"/>
        </a:dk2>
        <a:lt2>
          <a:srgbClr val="484847"/>
        </a:lt2>
        <a:accent1>
          <a:srgbClr val="7C7C74"/>
        </a:accent1>
        <a:accent2>
          <a:srgbClr val="AFB2AA"/>
        </a:accent2>
        <a:accent3>
          <a:srgbClr val="FFFFFF"/>
        </a:accent3>
        <a:accent4>
          <a:srgbClr val="404040"/>
        </a:accent4>
        <a:accent5>
          <a:srgbClr val="BFBFBC"/>
        </a:accent5>
        <a:accent6>
          <a:srgbClr val="9EA19A"/>
        </a:accent6>
        <a:hlink>
          <a:srgbClr val="D4D2C6"/>
        </a:hlink>
        <a:folHlink>
          <a:srgbClr val="DDDDD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template</Template>
  <TotalTime>33</TotalTime>
  <Words>774</Words>
  <Application>Microsoft Office PowerPoint</Application>
  <PresentationFormat>On-screen Show (4:3)</PresentationFormat>
  <Paragraphs>195</Paragraphs>
  <Slides>36</Slides>
  <Notes>36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MS UI Gothic</vt:lpstr>
      <vt:lpstr>Arial</vt:lpstr>
      <vt:lpstr>Cambria</vt:lpstr>
      <vt:lpstr>Times New Roman</vt:lpstr>
      <vt:lpstr>Wingdings</vt:lpstr>
      <vt:lpstr>template</vt:lpstr>
      <vt:lpstr>PowerPoint Presentation</vt:lpstr>
      <vt:lpstr>Presentation Flow</vt:lpstr>
      <vt:lpstr>Introduction</vt:lpstr>
      <vt:lpstr>Objectives</vt:lpstr>
      <vt:lpstr>Tools and Technologies</vt:lpstr>
      <vt:lpstr>PowerPoint Presentation</vt:lpstr>
      <vt:lpstr>Front Page</vt:lpstr>
      <vt:lpstr>User Login Page</vt:lpstr>
      <vt:lpstr>User Create Account Page</vt:lpstr>
      <vt:lpstr>User Front Page</vt:lpstr>
      <vt:lpstr>About Us</vt:lpstr>
      <vt:lpstr>Crime Info</vt:lpstr>
      <vt:lpstr>Safe / Unsafe</vt:lpstr>
      <vt:lpstr>Prediction Algorithms</vt:lpstr>
      <vt:lpstr>Model Comparisons</vt:lpstr>
      <vt:lpstr>Prediction System - Safety Measures</vt:lpstr>
      <vt:lpstr>Prediction System - Safety Measures</vt:lpstr>
      <vt:lpstr>Prediction System - Safety Measures</vt:lpstr>
      <vt:lpstr>City Details</vt:lpstr>
      <vt:lpstr>Crime Distribution</vt:lpstr>
      <vt:lpstr>Helpline and eFIR Menu</vt:lpstr>
      <vt:lpstr>Contact Page</vt:lpstr>
      <vt:lpstr>Admin Login Page</vt:lpstr>
      <vt:lpstr>Admin Page</vt:lpstr>
      <vt:lpstr>Admin Create Account Page</vt:lpstr>
      <vt:lpstr>Update Records</vt:lpstr>
      <vt:lpstr>Flowchart</vt:lpstr>
      <vt:lpstr>Use Case Diagram </vt:lpstr>
      <vt:lpstr>Data Flow Diagram - 0 Level</vt:lpstr>
      <vt:lpstr>Data Flow Diagram - 1 Level</vt:lpstr>
      <vt:lpstr>Data Flow Diagram - 2 Level</vt:lpstr>
      <vt:lpstr>Entity-Relationship Diagram </vt:lpstr>
      <vt:lpstr>Conclusions</vt:lpstr>
      <vt:lpstr>Future Scope</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of presentation</dc:title>
  <dc:creator>Dixa Rai</dc:creator>
  <cp:lastModifiedBy>Dixa Rai</cp:lastModifiedBy>
  <cp:revision>73</cp:revision>
  <dcterms:created xsi:type="dcterms:W3CDTF">2022-12-20T18:22:00Z</dcterms:created>
  <dcterms:modified xsi:type="dcterms:W3CDTF">2023-05-31T08:08:37Z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EE089A75D8594C028E99416809AC35B7</vt:lpwstr>
  </property>
  <property fmtid="{D5CDD505-2E9C-101B-9397-08002B2CF9AE}" pid="3" name="KSOProductBuildVer">
    <vt:lpwstr>1033-11.2.0.11388</vt:lpwstr>
  </property>
</Properties>
</file>

<file path=docProps/thumbnail.jpeg>
</file>